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 id="2147483852" r:id="rId2"/>
    <p:sldMasterId id="2147483865" r:id="rId3"/>
    <p:sldMasterId id="2147483901" r:id="rId4"/>
  </p:sldMasterIdLst>
  <p:notesMasterIdLst>
    <p:notesMasterId r:id="rId29"/>
  </p:notesMasterIdLst>
  <p:sldIdLst>
    <p:sldId id="1256" r:id="rId5"/>
    <p:sldId id="1214" r:id="rId6"/>
    <p:sldId id="953" r:id="rId7"/>
    <p:sldId id="259" r:id="rId8"/>
    <p:sldId id="968" r:id="rId9"/>
    <p:sldId id="970" r:id="rId10"/>
    <p:sldId id="1197" r:id="rId11"/>
    <p:sldId id="1255" r:id="rId12"/>
    <p:sldId id="1213" r:id="rId13"/>
    <p:sldId id="1223" r:id="rId14"/>
    <p:sldId id="1222" r:id="rId15"/>
    <p:sldId id="1254" r:id="rId16"/>
    <p:sldId id="1130" r:id="rId17"/>
    <p:sldId id="1242" r:id="rId18"/>
    <p:sldId id="1241" r:id="rId19"/>
    <p:sldId id="1198" r:id="rId20"/>
    <p:sldId id="1258" r:id="rId21"/>
    <p:sldId id="1259" r:id="rId22"/>
    <p:sldId id="1260" r:id="rId23"/>
    <p:sldId id="1232" r:id="rId24"/>
    <p:sldId id="1224" r:id="rId25"/>
    <p:sldId id="1238" r:id="rId26"/>
    <p:sldId id="1239" r:id="rId27"/>
    <p:sldId id="1240" r:id="rId28"/>
  </p:sldIdLst>
  <p:sldSz cx="12192000" cy="6858000"/>
  <p:notesSz cx="6881813" cy="9296400"/>
  <p:defaultTextStyle>
    <a:defPPr>
      <a:defRPr lang="en-US"/>
    </a:defPPr>
    <a:lvl1pPr algn="l" rtl="0" eaLnBrk="0" fontAlgn="base" hangingPunct="0">
      <a:spcBef>
        <a:spcPct val="0"/>
      </a:spcBef>
      <a:spcAft>
        <a:spcPct val="0"/>
      </a:spcAft>
      <a:defRPr b="1" kern="1200">
        <a:solidFill>
          <a:schemeClr val="tx1"/>
        </a:solidFill>
        <a:latin typeface="Arial" charset="0"/>
        <a:ea typeface="+mn-ea"/>
        <a:cs typeface="Arial" charset="0"/>
      </a:defRPr>
    </a:lvl1pPr>
    <a:lvl2pPr marL="457200" algn="l" rtl="0" eaLnBrk="0" fontAlgn="base" hangingPunct="0">
      <a:spcBef>
        <a:spcPct val="0"/>
      </a:spcBef>
      <a:spcAft>
        <a:spcPct val="0"/>
      </a:spcAft>
      <a:defRPr b="1" kern="1200">
        <a:solidFill>
          <a:schemeClr val="tx1"/>
        </a:solidFill>
        <a:latin typeface="Arial" charset="0"/>
        <a:ea typeface="+mn-ea"/>
        <a:cs typeface="Arial" charset="0"/>
      </a:defRPr>
    </a:lvl2pPr>
    <a:lvl3pPr marL="914400" algn="l" rtl="0" eaLnBrk="0" fontAlgn="base" hangingPunct="0">
      <a:spcBef>
        <a:spcPct val="0"/>
      </a:spcBef>
      <a:spcAft>
        <a:spcPct val="0"/>
      </a:spcAft>
      <a:defRPr b="1" kern="1200">
        <a:solidFill>
          <a:schemeClr val="tx1"/>
        </a:solidFill>
        <a:latin typeface="Arial" charset="0"/>
        <a:ea typeface="+mn-ea"/>
        <a:cs typeface="Arial" charset="0"/>
      </a:defRPr>
    </a:lvl3pPr>
    <a:lvl4pPr marL="1371600" algn="l" rtl="0" eaLnBrk="0" fontAlgn="base" hangingPunct="0">
      <a:spcBef>
        <a:spcPct val="0"/>
      </a:spcBef>
      <a:spcAft>
        <a:spcPct val="0"/>
      </a:spcAft>
      <a:defRPr b="1" kern="1200">
        <a:solidFill>
          <a:schemeClr val="tx1"/>
        </a:solidFill>
        <a:latin typeface="Arial" charset="0"/>
        <a:ea typeface="+mn-ea"/>
        <a:cs typeface="Arial" charset="0"/>
      </a:defRPr>
    </a:lvl4pPr>
    <a:lvl5pPr marL="1828800" algn="l" rtl="0" eaLnBrk="0" fontAlgn="base" hangingPunct="0">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662DF5-B9FC-3650-3022-468201F1F069}" name="David J. Freedman" initials="DJF" userId="S::dfreedman@UCHICAGO.EDU::781f0c9e-c8ea-43b0-9eda-92c62642ff1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73B"/>
    <a:srgbClr val="76B545"/>
    <a:srgbClr val="009999"/>
    <a:srgbClr val="109696"/>
    <a:srgbClr val="FFFF00"/>
    <a:srgbClr val="7F7F7F"/>
    <a:srgbClr val="C8DAF2"/>
    <a:srgbClr val="803290"/>
    <a:srgbClr val="0973BA"/>
    <a:srgbClr val="C875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26" autoAdjust="0"/>
    <p:restoredTop sz="94641" autoAdjust="0"/>
  </p:normalViewPr>
  <p:slideViewPr>
    <p:cSldViewPr>
      <p:cViewPr varScale="1">
        <p:scale>
          <a:sx n="126" d="100"/>
          <a:sy n="126" d="100"/>
        </p:scale>
        <p:origin x="99" y="154"/>
      </p:cViewPr>
      <p:guideLst>
        <p:guide orient="horz" pos="2160"/>
        <p:guide pos="384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75" d="100"/>
        <a:sy n="75" d="100"/>
      </p:scale>
      <p:origin x="0" y="5194"/>
    </p:cViewPr>
  </p:sorterViewPr>
  <p:notesViewPr>
    <p:cSldViewPr>
      <p:cViewPr varScale="1">
        <p:scale>
          <a:sx n="99" d="100"/>
          <a:sy n="99" d="100"/>
        </p:scale>
        <p:origin x="3278" y="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 Id="rId93"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1"/>
            <a:ext cx="2982418" cy="464205"/>
          </a:xfrm>
          <a:prstGeom prst="rect">
            <a:avLst/>
          </a:prstGeom>
          <a:noFill/>
          <a:ln w="9525">
            <a:noFill/>
            <a:miter lim="800000"/>
            <a:headEnd/>
            <a:tailEnd/>
          </a:ln>
          <a:effectLst/>
        </p:spPr>
        <p:txBody>
          <a:bodyPr vert="horz" wrap="square" lIns="92437" tIns="46219" rIns="92437" bIns="46219" numCol="1" anchor="t" anchorCtr="0" compatLnSpc="1">
            <a:prstTxWarp prst="textNoShape">
              <a:avLst/>
            </a:prstTxWarp>
          </a:bodyPr>
          <a:lstStyle>
            <a:lvl1pPr eaLnBrk="1" hangingPunct="1">
              <a:defRPr sz="1200" b="0">
                <a:latin typeface="Arial" charset="0"/>
                <a:cs typeface="Arial" charset="0"/>
              </a:defRPr>
            </a:lvl1pPr>
          </a:lstStyle>
          <a:p>
            <a:pPr>
              <a:defRPr/>
            </a:pPr>
            <a:endParaRPr lang="en-US"/>
          </a:p>
        </p:txBody>
      </p:sp>
      <p:sp>
        <p:nvSpPr>
          <p:cNvPr id="16387" name="Rectangle 3"/>
          <p:cNvSpPr>
            <a:spLocks noGrp="1" noChangeArrowheads="1"/>
          </p:cNvSpPr>
          <p:nvPr>
            <p:ph type="dt" idx="1"/>
          </p:nvPr>
        </p:nvSpPr>
        <p:spPr bwMode="auto">
          <a:xfrm>
            <a:off x="3897902" y="1"/>
            <a:ext cx="2982418" cy="464205"/>
          </a:xfrm>
          <a:prstGeom prst="rect">
            <a:avLst/>
          </a:prstGeom>
          <a:noFill/>
          <a:ln w="9525">
            <a:noFill/>
            <a:miter lim="800000"/>
            <a:headEnd/>
            <a:tailEnd/>
          </a:ln>
          <a:effectLst/>
        </p:spPr>
        <p:txBody>
          <a:bodyPr vert="horz" wrap="square" lIns="92437" tIns="46219" rIns="92437" bIns="46219" numCol="1" anchor="t" anchorCtr="0" compatLnSpc="1">
            <a:prstTxWarp prst="textNoShape">
              <a:avLst/>
            </a:prstTxWarp>
          </a:bodyPr>
          <a:lstStyle>
            <a:lvl1pPr algn="r" eaLnBrk="1" hangingPunct="1">
              <a:defRPr sz="1200" b="0">
                <a:latin typeface="Arial" charset="0"/>
                <a:cs typeface="Arial"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342900" y="698500"/>
            <a:ext cx="6196013"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8481" y="4416099"/>
            <a:ext cx="5504853" cy="4182457"/>
          </a:xfrm>
          <a:prstGeom prst="rect">
            <a:avLst/>
          </a:prstGeom>
          <a:noFill/>
          <a:ln w="9525">
            <a:noFill/>
            <a:miter lim="800000"/>
            <a:headEnd/>
            <a:tailEnd/>
          </a:ln>
          <a:effectLst/>
        </p:spPr>
        <p:txBody>
          <a:bodyPr vert="horz" wrap="square" lIns="92437" tIns="46219" rIns="92437" bIns="4621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0" y="8830659"/>
            <a:ext cx="2982418" cy="464205"/>
          </a:xfrm>
          <a:prstGeom prst="rect">
            <a:avLst/>
          </a:prstGeom>
          <a:noFill/>
          <a:ln w="9525">
            <a:noFill/>
            <a:miter lim="800000"/>
            <a:headEnd/>
            <a:tailEnd/>
          </a:ln>
          <a:effectLst/>
        </p:spPr>
        <p:txBody>
          <a:bodyPr vert="horz" wrap="square" lIns="92437" tIns="46219" rIns="92437" bIns="46219" numCol="1" anchor="b" anchorCtr="0" compatLnSpc="1">
            <a:prstTxWarp prst="textNoShape">
              <a:avLst/>
            </a:prstTxWarp>
          </a:bodyPr>
          <a:lstStyle>
            <a:lvl1pPr eaLnBrk="1" hangingPunct="1">
              <a:defRPr sz="1200" b="0">
                <a:latin typeface="Arial" charset="0"/>
                <a:cs typeface="Arial" charset="0"/>
              </a:defRPr>
            </a:lvl1pPr>
          </a:lstStyle>
          <a:p>
            <a:pPr>
              <a:defRPr/>
            </a:pPr>
            <a:endParaRPr lang="en-US"/>
          </a:p>
        </p:txBody>
      </p:sp>
      <p:sp>
        <p:nvSpPr>
          <p:cNvPr id="16391" name="Rectangle 7"/>
          <p:cNvSpPr>
            <a:spLocks noGrp="1" noChangeArrowheads="1"/>
          </p:cNvSpPr>
          <p:nvPr>
            <p:ph type="sldNum" sz="quarter" idx="5"/>
          </p:nvPr>
        </p:nvSpPr>
        <p:spPr bwMode="auto">
          <a:xfrm>
            <a:off x="3897902" y="8830659"/>
            <a:ext cx="2982418" cy="464205"/>
          </a:xfrm>
          <a:prstGeom prst="rect">
            <a:avLst/>
          </a:prstGeom>
          <a:noFill/>
          <a:ln w="9525">
            <a:noFill/>
            <a:miter lim="800000"/>
            <a:headEnd/>
            <a:tailEnd/>
          </a:ln>
          <a:effectLst/>
        </p:spPr>
        <p:txBody>
          <a:bodyPr vert="horz" wrap="square" lIns="92437" tIns="46219" rIns="92437" bIns="46219" numCol="1" anchor="b" anchorCtr="0" compatLnSpc="1">
            <a:prstTxWarp prst="textNoShape">
              <a:avLst/>
            </a:prstTxWarp>
          </a:bodyPr>
          <a:lstStyle>
            <a:lvl1pPr algn="r" eaLnBrk="1" hangingPunct="1">
              <a:defRPr sz="1200" b="0"/>
            </a:lvl1pPr>
          </a:lstStyle>
          <a:p>
            <a:fld id="{24D5698D-27CB-4BEE-AEBF-95B5134E522B}" type="slidenum">
              <a:rPr lang="en-US" altLang="en-US"/>
              <a:pPr/>
              <a:t>‹#›</a:t>
            </a:fld>
            <a:endParaRPr lang="en-US" altLang="en-US"/>
          </a:p>
        </p:txBody>
      </p:sp>
    </p:spTree>
    <p:extLst>
      <p:ext uri="{BB962C8B-B14F-4D97-AF65-F5344CB8AC3E}">
        <p14:creationId xmlns:p14="http://schemas.microsoft.com/office/powerpoint/2010/main" val="12486769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5828541D-419D-45FA-9A61-3D08DD5FFCC2}" type="slidenum">
              <a:rPr lang="en-US" altLang="en-US">
                <a:solidFill>
                  <a:prstClr val="black"/>
                </a:solidFill>
              </a:rPr>
              <a:pPr/>
              <a:t>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342900" y="698500"/>
            <a:ext cx="6196013" cy="3486150"/>
          </a:xfrm>
          <a:ln/>
        </p:spPr>
      </p:sp>
      <p:sp>
        <p:nvSpPr>
          <p:cNvPr id="16388" name="Rectangle 3"/>
          <p:cNvSpPr>
            <a:spLocks noGrp="1" noChangeArrowheads="1"/>
          </p:cNvSpPr>
          <p:nvPr>
            <p:ph type="body" idx="1"/>
          </p:nvPr>
        </p:nvSpPr>
        <p:spPr>
          <a:noFill/>
          <a:ln/>
        </p:spPr>
        <p:txBody>
          <a:bodyPr/>
          <a:lstStyle/>
          <a:p>
            <a:pPr eaLnBrk="1" hangingPunct="1"/>
            <a:r>
              <a:rPr lang="en-US" altLang="en-US" dirty="0"/>
              <a:t>I’m looking forward to telling you about recent experimental and theoretical work in my lab aimed at understanding how visual feature encoding is transformed by the cortical hierarchy to support flexible complex behaviors.</a:t>
            </a:r>
          </a:p>
        </p:txBody>
      </p:sp>
    </p:spTree>
    <p:extLst>
      <p:ext uri="{BB962C8B-B14F-4D97-AF65-F5344CB8AC3E}">
        <p14:creationId xmlns:p14="http://schemas.microsoft.com/office/powerpoint/2010/main" val="228874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2498593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280143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274638" y="663575"/>
            <a:ext cx="5902325" cy="33210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45170" y="4205515"/>
            <a:ext cx="5161360" cy="3984171"/>
          </a:xfrm>
          <a:prstGeom prst="rect">
            <a:avLst/>
          </a:prstGeom>
        </p:spPr>
        <p:txBody>
          <a:bodyPr spcFirstLastPara="1" wrap="square" lIns="87430" tIns="87430" rIns="87430" bIns="87430" anchor="t" anchorCtr="0">
            <a:noAutofit/>
          </a:bodyPr>
          <a:lstStyle/>
          <a:p>
            <a:pPr>
              <a:spcBef>
                <a:spcPts val="0"/>
              </a:spcBef>
              <a:spcAft>
                <a:spcPts val="0"/>
              </a:spcAft>
            </a:pPr>
            <a:endParaRPr/>
          </a:p>
        </p:txBody>
      </p:sp>
    </p:spTree>
    <p:extLst>
      <p:ext uri="{BB962C8B-B14F-4D97-AF65-F5344CB8AC3E}">
        <p14:creationId xmlns:p14="http://schemas.microsoft.com/office/powerpoint/2010/main" val="140603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pPr marL="0" marR="0" lvl="0" indent="0" algn="r" defTabSz="874441" rtl="0" eaLnBrk="1" fontAlgn="base" latinLnBrk="0" hangingPunct="1">
              <a:lnSpc>
                <a:spcPct val="100000"/>
              </a:lnSpc>
              <a:spcBef>
                <a:spcPct val="0"/>
              </a:spcBef>
              <a:spcAft>
                <a:spcPct val="0"/>
              </a:spcAft>
              <a:buClrTx/>
              <a:buSzTx/>
              <a:buFontTx/>
              <a:buNone/>
              <a:tabLst/>
              <a:defRPr/>
            </a:pPr>
            <a:fld id="{B290D10C-265E-40D3-A8D6-F9D323F56BEF}" type="slidenum">
              <a:rPr kumimoji="0" lang="en-US" alt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874441"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6499" name="Rectangle 2"/>
          <p:cNvSpPr>
            <a:spLocks noGrp="1" noRot="1" noChangeAspect="1" noChangeArrowheads="1" noTextEdit="1"/>
          </p:cNvSpPr>
          <p:nvPr>
            <p:ph type="sldImg"/>
          </p:nvPr>
        </p:nvSpPr>
        <p:spPr>
          <a:xfrm>
            <a:off x="342900" y="698500"/>
            <a:ext cx="6196013" cy="3486150"/>
          </a:xfrm>
          <a:ln/>
        </p:spPr>
      </p:sp>
      <p:sp>
        <p:nvSpPr>
          <p:cNvPr id="106500" name="Rectangle 3"/>
          <p:cNvSpPr>
            <a:spLocks noGrp="1" noChangeArrowheads="1"/>
          </p:cNvSpPr>
          <p:nvPr>
            <p:ph type="body" idx="1"/>
          </p:nvPr>
        </p:nvSpPr>
        <p:spPr>
          <a:noFill/>
          <a:ln/>
        </p:spPr>
        <p:txBody>
          <a:bodyPr/>
          <a:lstStyle/>
          <a:p>
            <a:pPr eaLnBrk="1" hangingPunct="1"/>
            <a:endParaRPr lang="en-US" altLang="en-US" dirty="0"/>
          </a:p>
        </p:txBody>
      </p:sp>
    </p:spTree>
    <p:extLst>
      <p:ext uri="{BB962C8B-B14F-4D97-AF65-F5344CB8AC3E}">
        <p14:creationId xmlns:p14="http://schemas.microsoft.com/office/powerpoint/2010/main" val="2919997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2773164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766962-CCDF-4693-939E-28FEB8922E2E}" type="slidenum">
              <a:rPr kumimoji="0" lang="en-US" alt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435" name="Rectangle 2"/>
          <p:cNvSpPr>
            <a:spLocks noGrp="1" noRot="1" noChangeAspect="1" noChangeArrowheads="1" noTextEdit="1"/>
          </p:cNvSpPr>
          <p:nvPr>
            <p:ph type="sldImg"/>
          </p:nvPr>
        </p:nvSpPr>
        <p:spPr>
          <a:xfrm>
            <a:off x="342900" y="698500"/>
            <a:ext cx="6196013" cy="3486150"/>
          </a:xfrm>
          <a:ln/>
        </p:spPr>
      </p:sp>
      <p:sp>
        <p:nvSpPr>
          <p:cNvPr id="18436" name="Rectangle 3"/>
          <p:cNvSpPr>
            <a:spLocks noGrp="1" noChangeArrowheads="1"/>
          </p:cNvSpPr>
          <p:nvPr>
            <p:ph type="body" idx="1"/>
          </p:nvPr>
        </p:nvSpPr>
        <p:spPr>
          <a:noFill/>
          <a:ln/>
        </p:spPr>
        <p:txBody>
          <a:bodyPr/>
          <a:lstStyle/>
          <a:p>
            <a:pPr defTabSz="874441">
              <a:defRPr/>
            </a:pPr>
            <a:r>
              <a:rPr lang="en-US" b="0" dirty="0">
                <a:solidFill>
                  <a:schemeClr val="bg1"/>
                </a:solidFill>
              </a:rPr>
              <a:t>Activity in early sensory areas (e.g. LGN or V1) shows a faithful or veridical encoding of stimulus features with little or no covariation with monkeys decisions. For example, if same stimulus leads to different decisions. </a:t>
            </a:r>
          </a:p>
          <a:p>
            <a:pPr defTabSz="874441">
              <a:defRPr/>
            </a:pPr>
            <a:r>
              <a:rPr lang="en-US" b="0" dirty="0">
                <a:solidFill>
                  <a:schemeClr val="bg1"/>
                </a:solidFill>
              </a:rPr>
              <a:t>Activity in areas close to motor output tracks the animals’ movements, even when those movements are triggered by different sensory stimuli. </a:t>
            </a:r>
          </a:p>
          <a:p>
            <a:pPr defTabSz="874441">
              <a:defRPr/>
            </a:pPr>
            <a:r>
              <a:rPr lang="en-US" b="0" dirty="0">
                <a:solidFill>
                  <a:schemeClr val="bg1"/>
                </a:solidFill>
              </a:rPr>
              <a:t>We are interested in understanding how visual features and read-out and transformed by downstream areas in order to recognize the meaning of incoming stimuli, and </a:t>
            </a:r>
            <a:r>
              <a:rPr lang="en-US" b="0">
                <a:solidFill>
                  <a:schemeClr val="bg1"/>
                </a:solidFill>
              </a:rPr>
              <a:t>to enable </a:t>
            </a:r>
            <a:r>
              <a:rPr lang="en-US" b="0" dirty="0">
                <a:solidFill>
                  <a:schemeClr val="bg1"/>
                </a:solidFill>
              </a:rPr>
              <a:t>flexible behavior.</a:t>
            </a:r>
          </a:p>
          <a:p>
            <a:pPr defTabSz="874441">
              <a:defRPr/>
            </a:pPr>
            <a:endParaRPr lang="en-US" b="0" dirty="0">
              <a:solidFill>
                <a:schemeClr val="bg1"/>
              </a:solidFill>
            </a:endParaRPr>
          </a:p>
          <a:p>
            <a:endParaRPr lang="en-US" b="0" dirty="0">
              <a:solidFill>
                <a:schemeClr val="bg1"/>
              </a:solidFill>
            </a:endParaRPr>
          </a:p>
        </p:txBody>
      </p:sp>
    </p:spTree>
    <p:extLst>
      <p:ext uri="{BB962C8B-B14F-4D97-AF65-F5344CB8AC3E}">
        <p14:creationId xmlns:p14="http://schemas.microsoft.com/office/powerpoint/2010/main" val="2889710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2264234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4276846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Projecting DMC activity to output-potent and output-null axes of MGS task. </a:t>
            </a:r>
            <a:endParaRPr lang="en-US" dirty="0"/>
          </a:p>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4152864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136853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DD766962-CCDF-4693-939E-28FEB8922E2E}" type="slidenum">
              <a:rPr lang="en-US" altLang="en-US"/>
              <a:pPr/>
              <a:t>2</a:t>
            </a:fld>
            <a:endParaRPr lang="en-US"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defTabSz="874441">
              <a:defRPr/>
            </a:pPr>
            <a:r>
              <a:rPr lang="en-US" b="0" dirty="0">
                <a:solidFill>
                  <a:schemeClr val="bg1"/>
                </a:solidFill>
              </a:rPr>
              <a:t>Activity in early sensory areas (e.g. LGN or V1) shows a faithful or veridical encoding of stimulus features with little or no covariation with monkeys decisions. For example, if same stimulus leads to different decisions. </a:t>
            </a:r>
          </a:p>
          <a:p>
            <a:pPr defTabSz="874441">
              <a:defRPr/>
            </a:pPr>
            <a:r>
              <a:rPr lang="en-US" b="0" dirty="0">
                <a:solidFill>
                  <a:schemeClr val="bg1"/>
                </a:solidFill>
              </a:rPr>
              <a:t>Activity in areas close to motor output tracks the animals’ movements, even when those movements are triggered by different sensory stimuli. </a:t>
            </a:r>
          </a:p>
          <a:p>
            <a:pPr defTabSz="874441">
              <a:defRPr/>
            </a:pPr>
            <a:r>
              <a:rPr lang="en-US" b="0" dirty="0">
                <a:solidFill>
                  <a:schemeClr val="bg1"/>
                </a:solidFill>
              </a:rPr>
              <a:t>We are interested in understanding how visual features and read-out and transformed by downstream areas in order to recognize the meaning of incoming stimuli, and </a:t>
            </a:r>
            <a:r>
              <a:rPr lang="en-US" b="0">
                <a:solidFill>
                  <a:schemeClr val="bg1"/>
                </a:solidFill>
              </a:rPr>
              <a:t>to enable </a:t>
            </a:r>
            <a:r>
              <a:rPr lang="en-US" b="0" dirty="0">
                <a:solidFill>
                  <a:schemeClr val="bg1"/>
                </a:solidFill>
              </a:rPr>
              <a:t>flexible behavior.</a:t>
            </a:r>
          </a:p>
          <a:p>
            <a:pPr defTabSz="874441">
              <a:defRPr/>
            </a:pPr>
            <a:endParaRPr lang="en-US" b="0" dirty="0">
              <a:solidFill>
                <a:schemeClr val="bg1"/>
              </a:solidFill>
            </a:endParaRPr>
          </a:p>
          <a:p>
            <a:endParaRPr lang="en-US" b="0" dirty="0">
              <a:solidFill>
                <a:schemeClr val="bg1"/>
              </a:solidFill>
            </a:endParaRPr>
          </a:p>
        </p:txBody>
      </p:sp>
    </p:spTree>
    <p:extLst>
      <p:ext uri="{BB962C8B-B14F-4D97-AF65-F5344CB8AC3E}">
        <p14:creationId xmlns:p14="http://schemas.microsoft.com/office/powerpoint/2010/main" val="3003670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753231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3264990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2948239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2257997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7C66AC-099B-4344-9E76-374070BEF514}" type="slidenum">
              <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40963" name="Rectangle 2"/>
          <p:cNvSpPr>
            <a:spLocks noGrp="1" noRot="1" noChangeAspect="1" noChangeArrowheads="1" noTextEdit="1"/>
          </p:cNvSpPr>
          <p:nvPr>
            <p:ph type="sldImg"/>
          </p:nvPr>
        </p:nvSpPr>
        <p:spPr>
          <a:xfrm>
            <a:off x="342900" y="698500"/>
            <a:ext cx="6196013" cy="3486150"/>
          </a:xfrm>
          <a:ln/>
        </p:spPr>
      </p:sp>
      <p:sp>
        <p:nvSpPr>
          <p:cNvPr id="40964"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107063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pPr defTabSz="874441">
              <a:defRPr/>
            </a:pPr>
            <a:fld id="{1FFB8A22-69B6-4075-8F73-4AF089E3AF8B}" type="slidenum">
              <a:rPr lang="en-US" altLang="en-US">
                <a:solidFill>
                  <a:prstClr val="black"/>
                </a:solidFill>
              </a:rPr>
              <a:pPr defTabSz="874441">
                <a:defRPr/>
              </a:pPr>
              <a:t>5</a:t>
            </a:fld>
            <a:endParaRPr lang="en-US" altLang="en-US">
              <a:solidFill>
                <a:prstClr val="black"/>
              </a:solidFill>
            </a:endParaRPr>
          </a:p>
        </p:txBody>
      </p:sp>
      <p:sp>
        <p:nvSpPr>
          <p:cNvPr id="26627" name="Rectangle 2"/>
          <p:cNvSpPr>
            <a:spLocks noGrp="1" noRot="1" noChangeAspect="1" noChangeArrowheads="1" noTextEdit="1"/>
          </p:cNvSpPr>
          <p:nvPr>
            <p:ph type="sldImg"/>
          </p:nvPr>
        </p:nvSpPr>
        <p:spPr>
          <a:xfrm>
            <a:off x="342900" y="698500"/>
            <a:ext cx="6196013" cy="3486150"/>
          </a:xfrm>
          <a:ln/>
        </p:spPr>
      </p:sp>
      <p:sp>
        <p:nvSpPr>
          <p:cNvPr id="26628" name="Rectangle 3"/>
          <p:cNvSpPr>
            <a:spLocks noGrp="1" noChangeArrowheads="1"/>
          </p:cNvSpPr>
          <p:nvPr>
            <p:ph type="body" idx="1"/>
          </p:nvPr>
        </p:nvSpPr>
        <p:spPr>
          <a:noFill/>
          <a:ln/>
        </p:spPr>
        <p:txBody>
          <a:bodyPr/>
          <a:lstStyle/>
          <a:p>
            <a:pPr eaLnBrk="1" hangingPunct="1"/>
            <a:r>
              <a:rPr lang="en-US" altLang="en-US" dirty="0"/>
              <a:t>We</a:t>
            </a:r>
            <a:r>
              <a:rPr lang="en-US" altLang="en-US" baseline="0" dirty="0"/>
              <a:t> trained monkeys to categorize 360 </a:t>
            </a:r>
            <a:r>
              <a:rPr lang="en-US" altLang="en-US" baseline="0" dirty="0" err="1"/>
              <a:t>deg</a:t>
            </a:r>
            <a:r>
              <a:rPr lang="en-US" altLang="en-US" baseline="0" dirty="0"/>
              <a:t> of motion into two categories…</a:t>
            </a:r>
          </a:p>
          <a:p>
            <a:pPr eaLnBrk="1" hangingPunct="1"/>
            <a:endParaRPr lang="en-US" altLang="en-US" baseline="0" dirty="0"/>
          </a:p>
          <a:p>
            <a:pPr eaLnBrk="1" hangingPunct="1"/>
            <a:r>
              <a:rPr lang="en-US" altLang="en-US" baseline="0" dirty="0"/>
              <a:t>In the </a:t>
            </a:r>
            <a:endParaRPr lang="en-US" altLang="en-US" dirty="0"/>
          </a:p>
        </p:txBody>
      </p:sp>
    </p:spTree>
    <p:extLst>
      <p:ext uri="{BB962C8B-B14F-4D97-AF65-F5344CB8AC3E}">
        <p14:creationId xmlns:p14="http://schemas.microsoft.com/office/powerpoint/2010/main" val="2536584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pPr defTabSz="874441">
              <a:defRPr/>
            </a:pPr>
            <a:fld id="{EEC7D94B-557C-4C65-9AD6-830F2CC8C78F}" type="slidenum">
              <a:rPr lang="en-US" altLang="en-US">
                <a:solidFill>
                  <a:prstClr val="black"/>
                </a:solidFill>
              </a:rPr>
              <a:pPr defTabSz="874441">
                <a:defRPr/>
              </a:pPr>
              <a:t>6</a:t>
            </a:fld>
            <a:endParaRPr lang="en-US" altLang="en-US">
              <a:solidFill>
                <a:prstClr val="black"/>
              </a:solidFill>
            </a:endParaRPr>
          </a:p>
        </p:txBody>
      </p:sp>
      <p:sp>
        <p:nvSpPr>
          <p:cNvPr id="30723" name="Rectangle 2"/>
          <p:cNvSpPr>
            <a:spLocks noGrp="1" noRot="1" noChangeAspect="1" noChangeArrowheads="1" noTextEdit="1"/>
          </p:cNvSpPr>
          <p:nvPr>
            <p:ph type="sldImg"/>
          </p:nvPr>
        </p:nvSpPr>
        <p:spPr>
          <a:xfrm>
            <a:off x="342900" y="698500"/>
            <a:ext cx="6196013" cy="3486150"/>
          </a:xfrm>
          <a:ln/>
        </p:spPr>
      </p:sp>
      <p:sp>
        <p:nvSpPr>
          <p:cNvPr id="30724" name="Rectangle 3"/>
          <p:cNvSpPr>
            <a:spLocks noGrp="1" noChangeArrowheads="1"/>
          </p:cNvSpPr>
          <p:nvPr>
            <p:ph type="body" idx="1"/>
          </p:nvPr>
        </p:nvSpPr>
        <p:spPr>
          <a:noFill/>
          <a:ln/>
        </p:spPr>
        <p:txBody>
          <a:bodyPr/>
          <a:lstStyle/>
          <a:p>
            <a:pPr defTabSz="874441" eaLnBrk="1" hangingPunct="1">
              <a:defRPr/>
            </a:pPr>
            <a:r>
              <a:rPr lang="en-US" altLang="en-US" sz="1100" dirty="0">
                <a:solidFill>
                  <a:schemeClr val="bg1"/>
                </a:solidFill>
              </a:rPr>
              <a:t>To understand how sensory signals are transformed into decision or action related signals, we need an approach that allows us to dissociate neuronal encoding related to sensory, decision, and motor factors.</a:t>
            </a:r>
          </a:p>
          <a:p>
            <a:pPr defTabSz="874441" eaLnBrk="1" hangingPunct="1">
              <a:defRPr/>
            </a:pPr>
            <a:endParaRPr lang="en-US" altLang="en-US" sz="1100" dirty="0">
              <a:solidFill>
                <a:schemeClr val="bg1"/>
              </a:solidFill>
            </a:endParaRPr>
          </a:p>
          <a:p>
            <a:r>
              <a:rPr lang="en-US" altLang="en-US" sz="1100" dirty="0">
                <a:solidFill>
                  <a:schemeClr val="bg1"/>
                </a:solidFill>
              </a:rPr>
              <a:t>Although originally motivated by the desire to understand mechanisms of visual categorization and category learning, our work provides an alternative perspective and framework for decision making, which provides greater flexibility and even computational efficiency.</a:t>
            </a:r>
          </a:p>
          <a:p>
            <a:endParaRPr lang="en-US" altLang="en-US" sz="1100" dirty="0">
              <a:solidFill>
                <a:schemeClr val="bg1"/>
              </a:solidFill>
            </a:endParaRPr>
          </a:p>
          <a:p>
            <a:r>
              <a:rPr lang="en-US" altLang="en-US" sz="1100" dirty="0">
                <a:solidFill>
                  <a:schemeClr val="bg1"/>
                </a:solidFill>
              </a:rPr>
              <a:t>The core approach is to dissociate the monkeys decisions about the stimulus from their planned motor responses allowing independent assessment of visual feature tuning, decision related activity, and motor related responses in our neuronal recordings. </a:t>
            </a:r>
          </a:p>
          <a:p>
            <a:pPr defTabSz="874441" eaLnBrk="1" hangingPunct="1">
              <a:defRPr/>
            </a:pPr>
            <a:endParaRPr lang="en-US" altLang="en-US" sz="1100" dirty="0">
              <a:solidFill>
                <a:schemeClr val="bg1"/>
              </a:solidFill>
            </a:endParaRPr>
          </a:p>
        </p:txBody>
      </p:sp>
    </p:spTree>
    <p:extLst>
      <p:ext uri="{BB962C8B-B14F-4D97-AF65-F5344CB8AC3E}">
        <p14:creationId xmlns:p14="http://schemas.microsoft.com/office/powerpoint/2010/main" val="43303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43B0A-1C55-4AAB-ACDC-CF96ECADFD18}" type="slidenum">
              <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45059" name="Rectangle 2"/>
          <p:cNvSpPr>
            <a:spLocks noGrp="1" noRot="1" noChangeAspect="1" noChangeArrowheads="1" noTextEdit="1"/>
          </p:cNvSpPr>
          <p:nvPr>
            <p:ph type="sldImg"/>
          </p:nvPr>
        </p:nvSpPr>
        <p:spPr>
          <a:xfrm>
            <a:off x="342900" y="698500"/>
            <a:ext cx="6196013" cy="3486150"/>
          </a:xfrm>
          <a:ln/>
        </p:spPr>
      </p:sp>
      <p:sp>
        <p:nvSpPr>
          <p:cNvPr id="45060"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151380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43B0A-1C55-4AAB-ACDC-CF96ECADFD18}" type="slidenum">
              <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45059" name="Rectangle 2"/>
          <p:cNvSpPr>
            <a:spLocks noGrp="1" noRot="1" noChangeAspect="1" noChangeArrowheads="1" noTextEdit="1"/>
          </p:cNvSpPr>
          <p:nvPr>
            <p:ph type="sldImg"/>
          </p:nvPr>
        </p:nvSpPr>
        <p:spPr>
          <a:xfrm>
            <a:off x="342900" y="698500"/>
            <a:ext cx="6196013" cy="3486150"/>
          </a:xfrm>
          <a:ln/>
        </p:spPr>
      </p:sp>
      <p:sp>
        <p:nvSpPr>
          <p:cNvPr id="45060"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264963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111894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cs typeface="Arial" pitchFamily="34" charset="0"/>
              </a:defRPr>
            </a:lvl1pPr>
            <a:lvl2pPr marL="702756" indent="-270291" eaLnBrk="0" hangingPunct="0">
              <a:defRPr b="1">
                <a:solidFill>
                  <a:schemeClr val="tx1"/>
                </a:solidFill>
                <a:latin typeface="Arial" pitchFamily="34" charset="0"/>
                <a:cs typeface="Arial" pitchFamily="34" charset="0"/>
              </a:defRPr>
            </a:lvl2pPr>
            <a:lvl3pPr marL="1081164" indent="-216233" eaLnBrk="0" hangingPunct="0">
              <a:defRPr b="1">
                <a:solidFill>
                  <a:schemeClr val="tx1"/>
                </a:solidFill>
                <a:latin typeface="Arial" pitchFamily="34" charset="0"/>
                <a:cs typeface="Arial" pitchFamily="34" charset="0"/>
              </a:defRPr>
            </a:lvl3pPr>
            <a:lvl4pPr marL="1513629" indent="-216233" eaLnBrk="0" hangingPunct="0">
              <a:defRPr b="1">
                <a:solidFill>
                  <a:schemeClr val="tx1"/>
                </a:solidFill>
                <a:latin typeface="Arial" pitchFamily="34" charset="0"/>
                <a:cs typeface="Arial" pitchFamily="34" charset="0"/>
              </a:defRPr>
            </a:lvl4pPr>
            <a:lvl5pPr marL="1946095" indent="-216233" eaLnBrk="0" hangingPunct="0">
              <a:defRPr b="1">
                <a:solidFill>
                  <a:schemeClr val="tx1"/>
                </a:solidFill>
                <a:latin typeface="Arial" pitchFamily="34" charset="0"/>
                <a:cs typeface="Arial" pitchFamily="34" charset="0"/>
              </a:defRPr>
            </a:lvl5pPr>
            <a:lvl6pPr marL="2378560" indent="-216233" eaLnBrk="0" fontAlgn="base" hangingPunct="0">
              <a:spcBef>
                <a:spcPct val="0"/>
              </a:spcBef>
              <a:spcAft>
                <a:spcPct val="0"/>
              </a:spcAft>
              <a:defRPr b="1">
                <a:solidFill>
                  <a:schemeClr val="tx1"/>
                </a:solidFill>
                <a:latin typeface="Arial" pitchFamily="34" charset="0"/>
                <a:cs typeface="Arial" pitchFamily="34" charset="0"/>
              </a:defRPr>
            </a:lvl6pPr>
            <a:lvl7pPr marL="2811026" indent="-216233" eaLnBrk="0" fontAlgn="base" hangingPunct="0">
              <a:spcBef>
                <a:spcPct val="0"/>
              </a:spcBef>
              <a:spcAft>
                <a:spcPct val="0"/>
              </a:spcAft>
              <a:defRPr b="1">
                <a:solidFill>
                  <a:schemeClr val="tx1"/>
                </a:solidFill>
                <a:latin typeface="Arial" pitchFamily="34" charset="0"/>
                <a:cs typeface="Arial" pitchFamily="34" charset="0"/>
              </a:defRPr>
            </a:lvl7pPr>
            <a:lvl8pPr marL="3243491" indent="-216233" eaLnBrk="0" fontAlgn="base" hangingPunct="0">
              <a:spcBef>
                <a:spcPct val="0"/>
              </a:spcBef>
              <a:spcAft>
                <a:spcPct val="0"/>
              </a:spcAft>
              <a:defRPr b="1">
                <a:solidFill>
                  <a:schemeClr val="tx1"/>
                </a:solidFill>
                <a:latin typeface="Arial" pitchFamily="34" charset="0"/>
                <a:cs typeface="Arial" pitchFamily="34" charset="0"/>
              </a:defRPr>
            </a:lvl8pPr>
            <a:lvl9pPr marL="3675957" indent="-216233" eaLnBrk="0" fontAlgn="base" hangingPunct="0">
              <a:spcBef>
                <a:spcPct val="0"/>
              </a:spcBef>
              <a:spcAft>
                <a:spcPct val="0"/>
              </a:spcAft>
              <a:defRPr b="1">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9B254-83F0-44FA-B5F1-D4107EE45FA1}"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611" name="Rectangle 2"/>
          <p:cNvSpPr>
            <a:spLocks noGrp="1" noRot="1" noChangeAspect="1" noChangeArrowheads="1" noTextEdit="1"/>
          </p:cNvSpPr>
          <p:nvPr>
            <p:ph type="sldImg"/>
          </p:nvPr>
        </p:nvSpPr>
        <p:spPr>
          <a:xfrm>
            <a:off x="342900" y="698500"/>
            <a:ext cx="6196013" cy="34861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3478659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42490A0-3C62-4995-9F3F-33D07A9674F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3116273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BA8873D-823D-4C52-A851-F6C6A52B1B2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843979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1FF6FD0-7556-4938-908B-0E64D360468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97886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5" name="Footer Placeholder 4"/>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6" name="Slide Number Placeholder 5"/>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193871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5" name="Footer Placeholder 4"/>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6" name="Slide Number Placeholder 5"/>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1131338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5" name="Footer Placeholder 4"/>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6" name="Slide Number Placeholder 5"/>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3938129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6" name="Footer Placeholder 5"/>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7" name="Slide Number Placeholder 6"/>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1410793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8" name="Footer Placeholder 7"/>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9" name="Slide Number Placeholder 8"/>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1352448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4" name="Footer Placeholder 3"/>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5" name="Slide Number Placeholder 4"/>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523278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3" name="Footer Placeholder 2"/>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4" name="Slide Number Placeholder 3"/>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79950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6" name="Footer Placeholder 5"/>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7" name="Slide Number Placeholder 6"/>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3631302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0419002-4D38-4544-BCEC-F82244DC7CA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185193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6" name="Footer Placeholder 5"/>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7" name="Slide Number Placeholder 6"/>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4179554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5" name="Footer Placeholder 4"/>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6" name="Slide Number Placeholder 5"/>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107325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5" name="Footer Placeholder 4"/>
          <p:cNvSpPr>
            <a:spLocks noGrp="1"/>
          </p:cNvSpPr>
          <p:nvPr>
            <p:ph type="ftr" sz="quarter" idx="11"/>
          </p:nvPr>
        </p:nvSpPr>
        <p:spPr/>
        <p:txBody>
          <a:body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6" name="Slide Number Placeholder 5"/>
          <p:cNvSpPr>
            <a:spLocks noGrp="1"/>
          </p:cNvSpPr>
          <p:nvPr>
            <p:ph type="sldNum" sz="quarter" idx="12"/>
          </p:nvPr>
        </p:nvSpPr>
        <p:spPr/>
        <p:txBody>
          <a:bodyPr/>
          <a:lstStyle/>
          <a:p>
            <a:pPr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2945254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defRPr/>
            </a:lvl1p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4" name="Rectangle 5"/>
          <p:cNvSpPr>
            <a:spLocks noGrp="1" noChangeArrowheads="1"/>
          </p:cNvSpPr>
          <p:nvPr>
            <p:ph type="ftr" sz="quarter" idx="11"/>
          </p:nvPr>
        </p:nvSpPr>
        <p:spPr/>
        <p:txBody>
          <a:bodyPr/>
          <a:lstStyle>
            <a:lvl1pPr>
              <a:defRPr/>
            </a:lvl1pPr>
          </a:lstStyle>
          <a:p>
            <a:pPr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5" name="Rectangle 6"/>
          <p:cNvSpPr>
            <a:spLocks noGrp="1" noChangeArrowheads="1"/>
          </p:cNvSpPr>
          <p:nvPr>
            <p:ph type="sldNum" sz="quarter" idx="12"/>
          </p:nvPr>
        </p:nvSpPr>
        <p:spPr/>
        <p:txBody>
          <a:bodyPr/>
          <a:lstStyle>
            <a:lvl1pPr>
              <a:defRPr/>
            </a:lvl1pPr>
          </a:lstStyle>
          <a:p>
            <a:pPr eaLnBrk="1" fontAlgn="auto" hangingPunct="1">
              <a:spcBef>
                <a:spcPts val="0"/>
              </a:spcBef>
              <a:spcAft>
                <a:spcPts val="0"/>
              </a:spcAft>
              <a:defRPr/>
            </a:pPr>
            <a:fld id="{94F245DA-EA12-40EE-A46B-268EA84F1252}" type="slidenum">
              <a:rPr lang="en-US" b="0" smtClean="0">
                <a:solidFill>
                  <a:prstClr val="black">
                    <a:tint val="75000"/>
                  </a:prstClr>
                </a:solidFill>
                <a:latin typeface="Calibri"/>
                <a:cs typeface="+mn-cs"/>
              </a:rPr>
              <a:pPr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378274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42490A0-3C62-4995-9F3F-33D07A9674F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83685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0419002-4D38-4544-BCEC-F82244DC7CA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513963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D034C7E-8EA7-49E8-B66A-2C877677259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053859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02DEFDD-CBEC-46A2-BB54-2063169F023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766395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0D9D2104-3C0A-4AAC-83A2-4B9BCA3A3D6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1478577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FE6D5ADA-2A68-441D-99ED-CD9F816654A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596420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D034C7E-8EA7-49E8-B66A-2C877677259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2806074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C6DFE991-CC22-41B4-AEAF-C783C5802E2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822890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B33600B-AD76-48F6-BD69-ED5DC56ABF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0585134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B566CC22-8AB7-43A9-8D91-B6B306D60D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194208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BA8873D-823D-4C52-A851-F6C6A52B1B2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100912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1FF6FD0-7556-4938-908B-0E64D360468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863454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47DA9-3BA0-495F-BA26-CD3F7FED0B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3C7093-D8BA-4852-99A5-B73252E4AA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2FC9E-9D3A-4FD3-8177-FBF4C6B77E88}"/>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5" name="Footer Placeholder 4">
            <a:extLst>
              <a:ext uri="{FF2B5EF4-FFF2-40B4-BE49-F238E27FC236}">
                <a16:creationId xmlns:a16="http://schemas.microsoft.com/office/drawing/2014/main" id="{B4303F5E-5A91-48F0-921C-82A06426E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7AB23-62B4-4B39-8EF9-B79FEB20C128}"/>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40707972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5F35-6B7D-478E-ABDC-754FCF55F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48B832-2C99-4CF3-B0D5-46A1342264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AF117-4452-4191-B135-372E6EB04FC3}"/>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5" name="Footer Placeholder 4">
            <a:extLst>
              <a:ext uri="{FF2B5EF4-FFF2-40B4-BE49-F238E27FC236}">
                <a16:creationId xmlns:a16="http://schemas.microsoft.com/office/drawing/2014/main" id="{EAD77E98-4694-4579-9997-2107C592D6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6948D-E3FD-4CC9-A865-2B849617B24E}"/>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38394971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06BA-4349-4979-989E-8DDE9E5EB9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604F25-7317-4E24-8246-C7B67977A0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4E7EEB-A90B-4FA7-BB60-87EDD661BAF2}"/>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5" name="Footer Placeholder 4">
            <a:extLst>
              <a:ext uri="{FF2B5EF4-FFF2-40B4-BE49-F238E27FC236}">
                <a16:creationId xmlns:a16="http://schemas.microsoft.com/office/drawing/2014/main" id="{66B86AD2-C68B-4949-B150-E89A512DD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924D2-644D-4707-BB9A-A61FCC0C7ECB}"/>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1476801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2C27-1914-4B73-B35C-388ECB33D6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89636-FCE1-4FDE-B4F9-21FDDE9FD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524DBA-13C9-460C-9579-71341AAED6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234F9B-2C00-41EC-8E5C-53FB15E73F7F}"/>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6" name="Footer Placeholder 5">
            <a:extLst>
              <a:ext uri="{FF2B5EF4-FFF2-40B4-BE49-F238E27FC236}">
                <a16:creationId xmlns:a16="http://schemas.microsoft.com/office/drawing/2014/main" id="{257BD9EC-338A-4F69-9101-91B1C560B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C2739-07B5-4921-B366-75717F023BAC}"/>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24746639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BEC0-6CE9-4586-B07A-B5152E68E9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4A081F-E309-46FC-B0CC-2431F9AC6B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7F54FD-FE11-4ACD-852B-8DE9FEFFA2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595F45-1BFF-478F-9FB3-19ADCDD07C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D50BD3-15BB-4BE5-9792-2C5B0C1E48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112341-3A62-49FC-8E69-BDE91656CD32}"/>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8" name="Footer Placeholder 7">
            <a:extLst>
              <a:ext uri="{FF2B5EF4-FFF2-40B4-BE49-F238E27FC236}">
                <a16:creationId xmlns:a16="http://schemas.microsoft.com/office/drawing/2014/main" id="{92584A3E-4D59-418C-8E7D-918FC2D1F0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3F8C99-142D-4407-87E4-D5072D6C4424}"/>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326073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02DEFDD-CBEC-46A2-BB54-2063169F023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3965948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F402-AF80-4034-A94B-FB45D3BB86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BA0B0-DAB5-4236-AA60-8455371DA251}"/>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4" name="Footer Placeholder 3">
            <a:extLst>
              <a:ext uri="{FF2B5EF4-FFF2-40B4-BE49-F238E27FC236}">
                <a16:creationId xmlns:a16="http://schemas.microsoft.com/office/drawing/2014/main" id="{0747544D-BBA5-4EDD-AE4C-6D955688F0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DA480E-A2C6-4EDD-A258-4BD6333CB791}"/>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17513583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CB422D-F5E1-496B-9F78-5CE33DA8D580}"/>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3" name="Footer Placeholder 2">
            <a:extLst>
              <a:ext uri="{FF2B5EF4-FFF2-40B4-BE49-F238E27FC236}">
                <a16:creationId xmlns:a16="http://schemas.microsoft.com/office/drawing/2014/main" id="{BC9B5457-E7F1-444B-85E5-7C88963160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A28860-99FE-45B2-A995-ADDFDAEB20EE}"/>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34898988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7FE5-2743-4CAB-9888-9A4E00824F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3DC31-6F95-49E4-AA19-757EDF32C4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0980D8-41A7-4040-9B85-806B4E726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9F6209-A181-4335-91B0-F0EB2DDFCAB6}"/>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6" name="Footer Placeholder 5">
            <a:extLst>
              <a:ext uri="{FF2B5EF4-FFF2-40B4-BE49-F238E27FC236}">
                <a16:creationId xmlns:a16="http://schemas.microsoft.com/office/drawing/2014/main" id="{6E383603-C067-4415-9B84-703CBE495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FF71E-DF2A-4E2F-BCCB-AE954221297C}"/>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3353526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91BA-56F2-47EE-A2D5-5B749F01A6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6855CD-2043-452E-9033-7029116F4B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4979AD-B1E2-4F76-9FEE-07DC8DE8F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8B54E-AECF-4C52-8ED4-890BD326178D}"/>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6" name="Footer Placeholder 5">
            <a:extLst>
              <a:ext uri="{FF2B5EF4-FFF2-40B4-BE49-F238E27FC236}">
                <a16:creationId xmlns:a16="http://schemas.microsoft.com/office/drawing/2014/main" id="{959977F0-F463-4D52-9D62-1662B3BF6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35725D-F59C-4D60-883A-30375E4B8F1E}"/>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16781835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66A9-C3CE-4D16-A136-6A5296DD69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7C5D4C-EE8A-4B73-8FF3-CCB2DF86B7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586A7-9C35-49CC-A827-64C32EB6E886}"/>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5" name="Footer Placeholder 4">
            <a:extLst>
              <a:ext uri="{FF2B5EF4-FFF2-40B4-BE49-F238E27FC236}">
                <a16:creationId xmlns:a16="http://schemas.microsoft.com/office/drawing/2014/main" id="{3F2EF92E-44B7-4384-ABCB-207E57285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152AD-0C69-4AC0-89AB-6C8B337678BB}"/>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29613032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85832D-ED89-4D93-8184-CDCC6C6368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ED9CDA-77A5-4725-A23B-F03C4F6B5A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7FEA1-903B-4103-ACAD-856A8281EBE2}"/>
              </a:ext>
            </a:extLst>
          </p:cNvPr>
          <p:cNvSpPr>
            <a:spLocks noGrp="1"/>
          </p:cNvSpPr>
          <p:nvPr>
            <p:ph type="dt" sz="half" idx="10"/>
          </p:nvPr>
        </p:nvSpPr>
        <p:spPr/>
        <p:txBody>
          <a:bodyPr/>
          <a:lstStyle/>
          <a:p>
            <a:fld id="{85C27B88-EF31-4549-B34A-E812A3E8AC84}" type="datetimeFigureOut">
              <a:rPr lang="en-US" smtClean="0"/>
              <a:t>10/5/2023</a:t>
            </a:fld>
            <a:endParaRPr lang="en-US"/>
          </a:p>
        </p:txBody>
      </p:sp>
      <p:sp>
        <p:nvSpPr>
          <p:cNvPr id="5" name="Footer Placeholder 4">
            <a:extLst>
              <a:ext uri="{FF2B5EF4-FFF2-40B4-BE49-F238E27FC236}">
                <a16:creationId xmlns:a16="http://schemas.microsoft.com/office/drawing/2014/main" id="{F4FF1EBA-013C-4823-9E69-CDF8EAE85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8BF4DD-10CD-4A41-9462-6EB72129054E}"/>
              </a:ext>
            </a:extLst>
          </p:cNvPr>
          <p:cNvSpPr>
            <a:spLocks noGrp="1"/>
          </p:cNvSpPr>
          <p:nvPr>
            <p:ph type="sldNum" sz="quarter" idx="12"/>
          </p:nvPr>
        </p:nvSpPr>
        <p:spPr/>
        <p:txBody>
          <a:bodyPr/>
          <a:lstStyle/>
          <a:p>
            <a:fld id="{597AA05D-CCE8-48E5-BAEB-9489A621D16A}" type="slidenum">
              <a:rPr lang="en-US" smtClean="0"/>
              <a:t>‹#›</a:t>
            </a:fld>
            <a:endParaRPr lang="en-US"/>
          </a:p>
        </p:txBody>
      </p:sp>
    </p:spTree>
    <p:extLst>
      <p:ext uri="{BB962C8B-B14F-4D97-AF65-F5344CB8AC3E}">
        <p14:creationId xmlns:p14="http://schemas.microsoft.com/office/powerpoint/2010/main" val="3802378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0D9D2104-3C0A-4AAC-83A2-4B9BCA3A3D6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8901203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FE6D5ADA-2A68-441D-99ED-CD9F816654A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164806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C6DFE991-CC22-41B4-AEAF-C783C5802E2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327252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B33600B-AD76-48F6-BD69-ED5DC56ABF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566164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B566CC22-8AB7-43A9-8D91-B6B306D60D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2915519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600202"/>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09600" y="6245226"/>
            <a:ext cx="2844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cs typeface="Arial" charset="0"/>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6"/>
            <a:ext cx="3860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cs typeface="Arial" charset="0"/>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6"/>
            <a:ext cx="2844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fld id="{B5056CF9-EE1F-4EEE-8AC9-FE2D35B86D3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3946499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defRPr/>
            </a:pPr>
            <a:fld id="{7445CFEB-00A5-CA4D-9B43-4E66BC5F4341}" type="datetimeFigureOut">
              <a:rPr lang="en-US" b="0" smtClean="0">
                <a:solidFill>
                  <a:prstClr val="black">
                    <a:tint val="75000"/>
                  </a:prstClr>
                </a:solidFill>
                <a:latin typeface="Calibri"/>
                <a:cs typeface="+mn-cs"/>
              </a:rPr>
              <a:pPr defTabSz="457200" eaLnBrk="1" fontAlgn="auto" hangingPunct="1">
                <a:spcBef>
                  <a:spcPts val="0"/>
                </a:spcBef>
                <a:spcAft>
                  <a:spcPts val="0"/>
                </a:spcAft>
                <a:defRPr/>
              </a:pPr>
              <a:t>10/5/2023</a:t>
            </a:fld>
            <a:endParaRPr lang="en-US" b="0">
              <a:solidFill>
                <a:prstClr val="black">
                  <a:tint val="75000"/>
                </a:prstClr>
              </a:solidFill>
              <a:latin typeface="Calibri"/>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defRPr/>
            </a:pPr>
            <a:endParaRPr lang="en-US" b="0">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defRPr/>
            </a:pPr>
            <a:fld id="{0AAA58BA-DF0A-6241-9F61-BF533A33AFB8}" type="slidenum">
              <a:rPr lang="en-US" b="0" smtClean="0">
                <a:solidFill>
                  <a:prstClr val="black">
                    <a:tint val="75000"/>
                  </a:prstClr>
                </a:solidFill>
                <a:latin typeface="Calibri"/>
                <a:cs typeface="+mn-cs"/>
              </a:rPr>
              <a:pPr defTabSz="457200" eaLnBrk="1" fontAlgn="auto" hangingPunct="1">
                <a:spcBef>
                  <a:spcPts val="0"/>
                </a:spcBef>
                <a:spcAft>
                  <a:spcPts val="0"/>
                </a:spcAft>
                <a:defRPr/>
              </a:pPr>
              <a:t>‹#›</a:t>
            </a:fld>
            <a:endParaRPr lang="en-US" b="0">
              <a:solidFill>
                <a:prstClr val="black">
                  <a:tint val="75000"/>
                </a:prstClr>
              </a:solidFill>
              <a:latin typeface="Calibri"/>
              <a:cs typeface="+mn-cs"/>
            </a:endParaRPr>
          </a:p>
        </p:txBody>
      </p:sp>
    </p:spTree>
    <p:extLst>
      <p:ext uri="{BB962C8B-B14F-4D97-AF65-F5344CB8AC3E}">
        <p14:creationId xmlns:p14="http://schemas.microsoft.com/office/powerpoint/2010/main" val="111091817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600202"/>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09600" y="6245226"/>
            <a:ext cx="2844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cs typeface="Arial" charset="0"/>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6"/>
            <a:ext cx="3860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cs typeface="Arial" charset="0"/>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6"/>
            <a:ext cx="2844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fld id="{B5056CF9-EE1F-4EEE-8AC9-FE2D35B86D3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397773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971184-A104-4200-A8ED-3AB2F6300B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18FA6-66D9-4CE3-BD5C-A778CBA704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4FEF9-4CFB-4F5F-998D-95B6AA1FB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C27B88-EF31-4549-B34A-E812A3E8AC84}" type="datetimeFigureOut">
              <a:rPr lang="en-US" smtClean="0"/>
              <a:t>10/5/2023</a:t>
            </a:fld>
            <a:endParaRPr lang="en-US"/>
          </a:p>
        </p:txBody>
      </p:sp>
      <p:sp>
        <p:nvSpPr>
          <p:cNvPr id="5" name="Footer Placeholder 4">
            <a:extLst>
              <a:ext uri="{FF2B5EF4-FFF2-40B4-BE49-F238E27FC236}">
                <a16:creationId xmlns:a16="http://schemas.microsoft.com/office/drawing/2014/main" id="{1C010B18-2CC8-4D92-A017-C05C094436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35B445-37FD-4F8D-9B1B-85A52C80DF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AA05D-CCE8-48E5-BAEB-9489A621D16A}" type="slidenum">
              <a:rPr lang="en-US" smtClean="0"/>
              <a:t>‹#›</a:t>
            </a:fld>
            <a:endParaRPr lang="en-US"/>
          </a:p>
        </p:txBody>
      </p:sp>
    </p:spTree>
    <p:extLst>
      <p:ext uri="{BB962C8B-B14F-4D97-AF65-F5344CB8AC3E}">
        <p14:creationId xmlns:p14="http://schemas.microsoft.com/office/powerpoint/2010/main" val="1023797978"/>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4.jpeg"/><Relationship Id="rId5" Type="http://schemas.openxmlformats.org/officeDocument/2006/relationships/image" Target="../media/image22.jpe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jpe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2.jpe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file:///D:\Dropbox\Documents\Presentations%20and%20Meetings\Talks\2023\UChicago%20Psych%20Lightning%20Talks\dots%20movie%20high%20contrast.wmv" TargetMode="External"/><Relationship Id="rId1" Type="http://schemas.microsoft.com/office/2007/relationships/media" Target="file:///D:\Dropbox\Documents\Presentations%20and%20Meetings\Talks\2023\UChicago%20Psych%20Lightning%20Talks\dots%20movie%20high%20contrast.wmv" TargetMode="Externa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gif"/><Relationship Id="rId4" Type="http://schemas.openxmlformats.org/officeDocument/2006/relationships/notesSlide" Target="../notesSlides/notesSlide2.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image" Target="../media/image3.png"/><Relationship Id="rId2" Type="http://schemas.openxmlformats.org/officeDocument/2006/relationships/video" Target="file:///C:\Users\Dave%20Freedman\Dropbox\Documents\Presentations%20and%20Meetings\Talks\2023\SimCo\dots%20movie%20high%20contrast.wmv" TargetMode="External"/><Relationship Id="rId1" Type="http://schemas.microsoft.com/office/2007/relationships/media" Target="file:///C:\Users\Dave%20Freedman\Dropbox\Documents\Presentations%20and%20Meetings\Talks\2023\SimCo\dots%20movie%20high%20contrast.wmv" TargetMode="External"/><Relationship Id="rId6" Type="http://schemas.openxmlformats.org/officeDocument/2006/relationships/image" Target="../media/image2.png"/><Relationship Id="rId11" Type="http://schemas.openxmlformats.org/officeDocument/2006/relationships/image" Target="../media/image7.gif"/><Relationship Id="rId5" Type="http://schemas.openxmlformats.org/officeDocument/2006/relationships/image" Target="../media/image8.png"/><Relationship Id="rId10" Type="http://schemas.openxmlformats.org/officeDocument/2006/relationships/image" Target="../media/image6.jpe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9.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Dropbox\Documents\Presentations%20and%20Meetings\Talks\2023\UChicago%20Psych%20Lightning%20Talks\dots%20movie%20high%20contrast.wmv" TargetMode="External"/><Relationship Id="rId1" Type="http://schemas.microsoft.com/office/2007/relationships/media" Target="file:///D:\Dropbox\Documents\Presentations%20and%20Meetings\Talks\2023\UChicago%20Psych%20Lightning%20Talks\dots%20movie%20high%20contrast.wmv" TargetMode="External"/><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442238"/>
            <a:ext cx="9144000" cy="1973525"/>
          </a:xfrm>
          <a:prstGeom prst="rect">
            <a:avLst/>
          </a:prstGeom>
          <a:effectLst>
            <a:softEdge rad="63500"/>
          </a:effectLst>
        </p:spPr>
      </p:pic>
      <p:sp>
        <p:nvSpPr>
          <p:cNvPr id="513027" name="Rectangle 3"/>
          <p:cNvSpPr>
            <a:spLocks noChangeArrowheads="1"/>
          </p:cNvSpPr>
          <p:nvPr/>
        </p:nvSpPr>
        <p:spPr bwMode="auto">
          <a:xfrm>
            <a:off x="1752600" y="4724400"/>
            <a:ext cx="3048000" cy="990600"/>
          </a:xfrm>
          <a:prstGeom prst="rect">
            <a:avLst/>
          </a:prstGeom>
          <a:noFill/>
          <a:ln w="38100">
            <a:noFill/>
            <a:miter lim="800000"/>
            <a:headEnd/>
            <a:tailEnd/>
          </a:ln>
        </p:spPr>
        <p:txBody>
          <a:bodyPr/>
          <a:lstStyle/>
          <a:p>
            <a:pPr eaLnBrk="1" hangingPunct="1">
              <a:spcBef>
                <a:spcPct val="20000"/>
              </a:spcBef>
            </a:pPr>
            <a:r>
              <a:rPr lang="en-US" altLang="en-US" sz="2400" b="0" dirty="0"/>
              <a:t>David J. Freedman</a:t>
            </a:r>
          </a:p>
          <a:p>
            <a:pPr eaLnBrk="1" hangingPunct="1">
              <a:spcBef>
                <a:spcPct val="20000"/>
              </a:spcBef>
            </a:pPr>
            <a:r>
              <a:rPr lang="en-US" altLang="en-US" sz="1600" b="0" dirty="0"/>
              <a:t>Department of Neurobiology</a:t>
            </a:r>
          </a:p>
          <a:p>
            <a:pPr eaLnBrk="1" hangingPunct="1">
              <a:spcBef>
                <a:spcPct val="20000"/>
              </a:spcBef>
            </a:pPr>
            <a:r>
              <a:rPr lang="en-US" altLang="en-US" sz="1600" b="0" dirty="0"/>
              <a:t>The University of Chicago</a:t>
            </a:r>
          </a:p>
          <a:p>
            <a:pPr eaLnBrk="1" hangingPunct="1">
              <a:spcBef>
                <a:spcPct val="20000"/>
              </a:spcBef>
            </a:pPr>
            <a:endParaRPr lang="en-US" altLang="en-US" b="0" dirty="0"/>
          </a:p>
          <a:p>
            <a:pPr eaLnBrk="1" hangingPunct="1">
              <a:spcBef>
                <a:spcPct val="20000"/>
              </a:spcBef>
            </a:pPr>
            <a:endParaRPr lang="en-US" altLang="en-US" b="0" dirty="0"/>
          </a:p>
        </p:txBody>
      </p:sp>
      <p:sp>
        <p:nvSpPr>
          <p:cNvPr id="513028" name="Text Box 4"/>
          <p:cNvSpPr txBox="1">
            <a:spLocks noChangeArrowheads="1"/>
          </p:cNvSpPr>
          <p:nvPr/>
        </p:nvSpPr>
        <p:spPr bwMode="auto">
          <a:xfrm>
            <a:off x="1752600" y="5486401"/>
            <a:ext cx="4800600" cy="830997"/>
          </a:xfrm>
          <a:prstGeom prst="rect">
            <a:avLst/>
          </a:prstGeom>
          <a:noFill/>
          <a:ln w="9525">
            <a:noFill/>
            <a:miter lim="800000"/>
            <a:headEnd/>
            <a:tailEnd/>
          </a:ln>
        </p:spPr>
        <p:txBody>
          <a:bodyPr>
            <a:spAutoFit/>
          </a:bodyPr>
          <a:lstStyle/>
          <a:p>
            <a:pPr eaLnBrk="1" hangingPunct="1"/>
            <a:endParaRPr lang="en-US" altLang="en-US" sz="1600" dirty="0"/>
          </a:p>
          <a:p>
            <a:pPr eaLnBrk="1" hangingPunct="1"/>
            <a:endParaRPr lang="en-US" altLang="en-US" sz="1600" dirty="0"/>
          </a:p>
          <a:p>
            <a:pPr eaLnBrk="1" hangingPunct="1"/>
            <a:r>
              <a:rPr lang="en-US" altLang="en-US" sz="1600" dirty="0"/>
              <a:t>http://www.freedmanlab.org</a:t>
            </a:r>
          </a:p>
        </p:txBody>
      </p:sp>
      <p:sp>
        <p:nvSpPr>
          <p:cNvPr id="5" name="Rectangle 2"/>
          <p:cNvSpPr>
            <a:spLocks noChangeArrowheads="1"/>
          </p:cNvSpPr>
          <p:nvPr/>
        </p:nvSpPr>
        <p:spPr bwMode="auto">
          <a:xfrm>
            <a:off x="1143000" y="457200"/>
            <a:ext cx="9906000" cy="1447800"/>
          </a:xfrm>
          <a:prstGeom prst="rect">
            <a:avLst/>
          </a:prstGeom>
          <a:noFill/>
          <a:ln w="12700">
            <a:noFill/>
            <a:miter lim="800000"/>
            <a:headEnd/>
            <a:tailEnd/>
          </a:ln>
        </p:spPr>
        <p:txBody>
          <a:bodyPr anchor="ctr"/>
          <a:lstStyle/>
          <a:p>
            <a:pPr algn="ctr" eaLnBrk="1" hangingPunct="1"/>
            <a:r>
              <a:rPr lang="en-US" altLang="en-US" sz="2600" dirty="0" smtClean="0"/>
              <a:t>Neural Mechanisms of Abstract Visual Cognition</a:t>
            </a:r>
            <a:endParaRPr lang="en-US" altLang="en-US" sz="2600" dirty="0"/>
          </a:p>
        </p:txBody>
      </p:sp>
    </p:spTree>
    <p:extLst>
      <p:ext uri="{BB962C8B-B14F-4D97-AF65-F5344CB8AC3E}">
        <p14:creationId xmlns:p14="http://schemas.microsoft.com/office/powerpoint/2010/main" val="12315645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3027"/>
                                        </p:tgtEl>
                                        <p:attrNameLst>
                                          <p:attrName>style.visibility</p:attrName>
                                        </p:attrNameLst>
                                      </p:cBhvr>
                                      <p:to>
                                        <p:strVal val="visible"/>
                                      </p:to>
                                    </p:set>
                                    <p:animEffect transition="in" filter="fade">
                                      <p:cBhvr>
                                        <p:cTn id="10" dur="500"/>
                                        <p:tgtEl>
                                          <p:spTgt spid="5130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3028"/>
                                        </p:tgtEl>
                                        <p:attrNameLst>
                                          <p:attrName>style.visibility</p:attrName>
                                        </p:attrNameLst>
                                      </p:cBhvr>
                                      <p:to>
                                        <p:strVal val="visible"/>
                                      </p:to>
                                    </p:set>
                                    <p:animEffect transition="in" filter="fade">
                                      <p:cBhvr>
                                        <p:cTn id="13" dur="500"/>
                                        <p:tgtEl>
                                          <p:spTgt spid="5130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p:bldP spid="513028"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0" y="1066800"/>
            <a:ext cx="5689503" cy="5081424"/>
          </a:xfrm>
          <a:prstGeom prst="rect">
            <a:avLst/>
          </a:prstGeom>
        </p:spPr>
      </p:pic>
      <p:pic>
        <p:nvPicPr>
          <p:cNvPr id="4" name="Picture 3"/>
          <p:cNvPicPr>
            <a:picLocks noChangeAspect="1"/>
          </p:cNvPicPr>
          <p:nvPr/>
        </p:nvPicPr>
        <p:blipFill>
          <a:blip r:embed="rId4"/>
          <a:stretch>
            <a:fillRect/>
          </a:stretch>
        </p:blipFill>
        <p:spPr>
          <a:xfrm>
            <a:off x="3174903" y="1140826"/>
            <a:ext cx="5562600" cy="4933371"/>
          </a:xfrm>
          <a:prstGeom prst="rect">
            <a:avLst/>
          </a:prstGeom>
        </p:spPr>
      </p:pic>
      <p:pic>
        <p:nvPicPr>
          <p:cNvPr id="5" name="Picture 2" descr="Barbara Peysakhovi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199" y="4565342"/>
            <a:ext cx="1790587" cy="1911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363200" y="1895503"/>
            <a:ext cx="1950719" cy="314297"/>
          </a:xfrm>
          <a:prstGeom prst="rect">
            <a:avLst/>
          </a:prstGeom>
          <a:noFill/>
        </p:spPr>
        <p:txBody>
          <a:bodyPr wrap="square" rtlCol="0">
            <a:spAutoFit/>
          </a:bodyPr>
          <a:lstStyle/>
          <a:p>
            <a:r>
              <a:rPr lang="en-US" sz="1400" dirty="0"/>
              <a:t>Oliver Zhu</a:t>
            </a:r>
          </a:p>
        </p:txBody>
      </p:sp>
      <p:pic>
        <p:nvPicPr>
          <p:cNvPr id="6146" name="Picture 2" descr="Oliver Zhu"/>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916" t="4244" r="10365" b="30326"/>
          <a:stretch/>
        </p:blipFill>
        <p:spPr bwMode="auto">
          <a:xfrm>
            <a:off x="10016087" y="220715"/>
            <a:ext cx="1794913" cy="16374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Vinay Shirhatti, Ph.D."/>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940" b="5588"/>
          <a:stretch/>
        </p:blipFill>
        <p:spPr bwMode="auto">
          <a:xfrm>
            <a:off x="9980263" y="2360971"/>
            <a:ext cx="1795505" cy="17647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096386" y="4114800"/>
            <a:ext cx="1676400" cy="304800"/>
          </a:xfrm>
          <a:prstGeom prst="rect">
            <a:avLst/>
          </a:prstGeom>
          <a:noFill/>
        </p:spPr>
        <p:txBody>
          <a:bodyPr wrap="square" rtlCol="0">
            <a:spAutoFit/>
          </a:bodyPr>
          <a:lstStyle/>
          <a:p>
            <a:r>
              <a:rPr lang="en-US" sz="1400" dirty="0"/>
              <a:t>Vinay </a:t>
            </a:r>
            <a:r>
              <a:rPr lang="en-US" sz="1400" dirty="0" err="1"/>
              <a:t>Shirhatti</a:t>
            </a:r>
            <a:endParaRPr lang="en-US" sz="1400" dirty="0"/>
          </a:p>
        </p:txBody>
      </p:sp>
      <p:sp>
        <p:nvSpPr>
          <p:cNvPr id="11" name="TextBox 10"/>
          <p:cNvSpPr txBox="1"/>
          <p:nvPr/>
        </p:nvSpPr>
        <p:spPr>
          <a:xfrm>
            <a:off x="9860281" y="6477000"/>
            <a:ext cx="2407919" cy="307777"/>
          </a:xfrm>
          <a:prstGeom prst="rect">
            <a:avLst/>
          </a:prstGeom>
          <a:noFill/>
        </p:spPr>
        <p:txBody>
          <a:bodyPr wrap="square" rtlCol="0">
            <a:spAutoFit/>
          </a:bodyPr>
          <a:lstStyle/>
          <a:p>
            <a:r>
              <a:rPr lang="en-US" sz="1400" dirty="0"/>
              <a:t>Barbara </a:t>
            </a:r>
            <a:r>
              <a:rPr lang="en-US" sz="1400" dirty="0" err="1"/>
              <a:t>Peysakhovich</a:t>
            </a:r>
            <a:endParaRPr lang="en-US" sz="1400" dirty="0"/>
          </a:p>
        </p:txBody>
      </p:sp>
      <p:sp>
        <p:nvSpPr>
          <p:cNvPr id="7" name="TextBox 6"/>
          <p:cNvSpPr txBox="1"/>
          <p:nvPr/>
        </p:nvSpPr>
        <p:spPr>
          <a:xfrm>
            <a:off x="685800" y="381000"/>
            <a:ext cx="6494417" cy="523220"/>
          </a:xfrm>
          <a:prstGeom prst="rect">
            <a:avLst/>
          </a:prstGeom>
          <a:noFill/>
        </p:spPr>
        <p:txBody>
          <a:bodyPr wrap="square" rtlCol="0">
            <a:spAutoFit/>
          </a:bodyPr>
          <a:lstStyle/>
          <a:p>
            <a:r>
              <a:rPr lang="en-US" sz="2800" dirty="0"/>
              <a:t>Superior Colliculus</a:t>
            </a:r>
          </a:p>
        </p:txBody>
      </p:sp>
      <p:sp>
        <p:nvSpPr>
          <p:cNvPr id="8" name="TextBox 7">
            <a:extLst>
              <a:ext uri="{FF2B5EF4-FFF2-40B4-BE49-F238E27FC236}">
                <a16:creationId xmlns:a16="http://schemas.microsoft.com/office/drawing/2014/main" id="{E6213D9C-45F9-ADA4-DBE8-6A8B5E667A3B}"/>
              </a:ext>
            </a:extLst>
          </p:cNvPr>
          <p:cNvSpPr txBox="1"/>
          <p:nvPr/>
        </p:nvSpPr>
        <p:spPr>
          <a:xfrm>
            <a:off x="138831" y="6284962"/>
            <a:ext cx="8627827" cy="292388"/>
          </a:xfrm>
          <a:prstGeom prst="rect">
            <a:avLst/>
          </a:prstGeom>
          <a:noFill/>
        </p:spPr>
        <p:txBody>
          <a:bodyPr wrap="square">
            <a:spAutoFit/>
          </a:bodyPr>
          <a:lstStyle/>
          <a:p>
            <a:r>
              <a:rPr lang="en-US" sz="1300" dirty="0" err="1"/>
              <a:t>Peysakhovich</a:t>
            </a:r>
            <a:r>
              <a:rPr lang="en-US" sz="1300" dirty="0"/>
              <a:t>, </a:t>
            </a:r>
            <a:r>
              <a:rPr lang="en-US" sz="1300" dirty="0" err="1"/>
              <a:t>Tetrick</a:t>
            </a:r>
            <a:r>
              <a:rPr lang="en-US" sz="1300" dirty="0"/>
              <a:t>, Silva, Li, Zhu, Ibos, Johnston, and Freedman. </a:t>
            </a:r>
            <a:r>
              <a:rPr lang="en-US" sz="1300" dirty="0" err="1"/>
              <a:t>bioRxiv</a:t>
            </a:r>
            <a:r>
              <a:rPr lang="en-US" sz="1300" dirty="0"/>
              <a:t> 2023.01.17.524416. (2023)</a:t>
            </a:r>
          </a:p>
        </p:txBody>
      </p:sp>
    </p:spTree>
    <p:extLst>
      <p:ext uri="{BB962C8B-B14F-4D97-AF65-F5344CB8AC3E}">
        <p14:creationId xmlns:p14="http://schemas.microsoft.com/office/powerpoint/2010/main" val="313492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fade">
                                      <p:cBhvr>
                                        <p:cTn id="13" dur="500"/>
                                        <p:tgtEl>
                                          <p:spTgt spid="6146"/>
                                        </p:tgtEl>
                                      </p:cBhvr>
                                    </p:animEffect>
                                  </p:childTnLst>
                                </p:cTn>
                              </p:par>
                              <p:par>
                                <p:cTn id="14" presetID="10" presetClass="entr" presetSubtype="0" fill="hold" nodeType="with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fade">
                                      <p:cBhvr>
                                        <p:cTn id="16" dur="500"/>
                                        <p:tgtEl>
                                          <p:spTgt spid="61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735686"/>
            <a:ext cx="11016016" cy="5893713"/>
          </a:xfrm>
          <a:prstGeom prst="rect">
            <a:avLst/>
          </a:prstGeom>
        </p:spPr>
      </p:pic>
      <p:sp>
        <p:nvSpPr>
          <p:cNvPr id="3" name="TextBox 2"/>
          <p:cNvSpPr txBox="1"/>
          <p:nvPr/>
        </p:nvSpPr>
        <p:spPr>
          <a:xfrm>
            <a:off x="304800" y="304800"/>
            <a:ext cx="11506200" cy="430887"/>
          </a:xfrm>
          <a:prstGeom prst="rect">
            <a:avLst/>
          </a:prstGeom>
          <a:noFill/>
        </p:spPr>
        <p:txBody>
          <a:bodyPr wrap="square" rtlCol="0">
            <a:spAutoFit/>
          </a:bodyPr>
          <a:lstStyle/>
          <a:p>
            <a:r>
              <a:rPr lang="en-US" sz="2200" dirty="0"/>
              <a:t>Superior colliculus, an evolutionarily conserved structure found in all vertebrates</a:t>
            </a:r>
          </a:p>
        </p:txBody>
      </p:sp>
      <p:sp>
        <p:nvSpPr>
          <p:cNvPr id="9" name="TextBox 8"/>
          <p:cNvSpPr txBox="1"/>
          <p:nvPr/>
        </p:nvSpPr>
        <p:spPr>
          <a:xfrm>
            <a:off x="459377" y="5105400"/>
            <a:ext cx="11506200" cy="923330"/>
          </a:xfrm>
          <a:prstGeom prst="rect">
            <a:avLst/>
          </a:prstGeom>
          <a:noFill/>
        </p:spPr>
        <p:txBody>
          <a:bodyPr wrap="square" rtlCol="0">
            <a:spAutoFit/>
          </a:bodyPr>
          <a:lstStyle/>
          <a:p>
            <a:r>
              <a:rPr lang="en-US" sz="2200" b="0" dirty="0"/>
              <a:t>Traditionally viewed as mediating reflexive orienting movements of eyes and head</a:t>
            </a:r>
          </a:p>
          <a:p>
            <a:endParaRPr lang="en-US" sz="1000" b="0" dirty="0"/>
          </a:p>
          <a:p>
            <a:r>
              <a:rPr lang="en-US" sz="2200" b="0" dirty="0"/>
              <a:t>Recent work finds SC is engaged in cognitive tasks involving saccadic eye movements</a:t>
            </a:r>
          </a:p>
        </p:txBody>
      </p:sp>
    </p:spTree>
    <p:extLst>
      <p:ext uri="{BB962C8B-B14F-4D97-AF65-F5344CB8AC3E}">
        <p14:creationId xmlns:p14="http://schemas.microsoft.com/office/powerpoint/2010/main" val="404285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3"/>
          <a:srcRect l="71134" t="2165" b="68602"/>
          <a:stretch/>
        </p:blipFill>
        <p:spPr>
          <a:xfrm>
            <a:off x="7391400" y="2209800"/>
            <a:ext cx="3810000" cy="3673931"/>
          </a:xfrm>
          <a:prstGeom prst="rect">
            <a:avLst/>
          </a:prstGeom>
        </p:spPr>
      </p:pic>
      <p:sp>
        <p:nvSpPr>
          <p:cNvPr id="2" name="TextBox 1">
            <a:extLst>
              <a:ext uri="{FF2B5EF4-FFF2-40B4-BE49-F238E27FC236}">
                <a16:creationId xmlns:a16="http://schemas.microsoft.com/office/drawing/2014/main" id="{066A65B0-4D16-D582-3F41-B22DE115CD18}"/>
              </a:ext>
            </a:extLst>
          </p:cNvPr>
          <p:cNvSpPr txBox="1"/>
          <p:nvPr/>
        </p:nvSpPr>
        <p:spPr>
          <a:xfrm>
            <a:off x="457200" y="3124200"/>
            <a:ext cx="6048700" cy="1384995"/>
          </a:xfrm>
          <a:prstGeom prst="rect">
            <a:avLst/>
          </a:prstGeom>
          <a:noFill/>
        </p:spPr>
        <p:txBody>
          <a:bodyPr wrap="square" rtlCol="0">
            <a:spAutoFit/>
          </a:bodyPr>
          <a:lstStyle/>
          <a:p>
            <a:r>
              <a:rPr lang="en-US" sz="2700" dirty="0"/>
              <a:t>Hypothesis:</a:t>
            </a:r>
            <a:r>
              <a:rPr lang="en-US" sz="2700" b="0" dirty="0"/>
              <a:t> Category encoding in SC is confined to the null subspace of saccade generation.</a:t>
            </a:r>
          </a:p>
        </p:txBody>
      </p:sp>
      <p:sp>
        <p:nvSpPr>
          <p:cNvPr id="5" name="TextBox 4">
            <a:extLst>
              <a:ext uri="{FF2B5EF4-FFF2-40B4-BE49-F238E27FC236}">
                <a16:creationId xmlns:a16="http://schemas.microsoft.com/office/drawing/2014/main" id="{6D2F7DA7-632D-4DA1-74A0-D86E176D7967}"/>
              </a:ext>
            </a:extLst>
          </p:cNvPr>
          <p:cNvSpPr txBox="1"/>
          <p:nvPr/>
        </p:nvSpPr>
        <p:spPr>
          <a:xfrm>
            <a:off x="381000" y="372070"/>
            <a:ext cx="11353800" cy="923330"/>
          </a:xfrm>
          <a:prstGeom prst="rect">
            <a:avLst/>
          </a:prstGeom>
          <a:noFill/>
        </p:spPr>
        <p:txBody>
          <a:bodyPr wrap="square" rtlCol="0">
            <a:spAutoFit/>
          </a:bodyPr>
          <a:lstStyle/>
          <a:p>
            <a:r>
              <a:rPr lang="en-US" sz="2700" dirty="0"/>
              <a:t>Reminder: </a:t>
            </a:r>
            <a:r>
              <a:rPr lang="en-US" sz="2700" b="0" dirty="0"/>
              <a:t>DMC task does not involve saccades &amp; we could not explain SC category encoding by </a:t>
            </a:r>
            <a:r>
              <a:rPr lang="en-US" sz="2700" b="0" dirty="0" err="1"/>
              <a:t>microsaccades</a:t>
            </a:r>
            <a:r>
              <a:rPr lang="en-US" sz="2700" b="0" dirty="0"/>
              <a:t> or other saccade metrics. </a:t>
            </a:r>
          </a:p>
        </p:txBody>
      </p:sp>
      <p:sp>
        <p:nvSpPr>
          <p:cNvPr id="6" name="TextBox 5">
            <a:extLst>
              <a:ext uri="{FF2B5EF4-FFF2-40B4-BE49-F238E27FC236}">
                <a16:creationId xmlns:a16="http://schemas.microsoft.com/office/drawing/2014/main" id="{D310D6E4-C05D-09BA-0B63-F9ED1D2B5A25}"/>
              </a:ext>
            </a:extLst>
          </p:cNvPr>
          <p:cNvSpPr txBox="1"/>
          <p:nvPr/>
        </p:nvSpPr>
        <p:spPr>
          <a:xfrm>
            <a:off x="3200400" y="6400800"/>
            <a:ext cx="9161227" cy="307777"/>
          </a:xfrm>
          <a:prstGeom prst="rect">
            <a:avLst/>
          </a:prstGeom>
          <a:noFill/>
        </p:spPr>
        <p:txBody>
          <a:bodyPr wrap="square">
            <a:spAutoFit/>
          </a:bodyPr>
          <a:lstStyle/>
          <a:p>
            <a:r>
              <a:rPr lang="en-US" sz="1400" dirty="0" err="1"/>
              <a:t>Peysakhovich</a:t>
            </a:r>
            <a:r>
              <a:rPr lang="en-US" sz="1400" dirty="0"/>
              <a:t>, </a:t>
            </a:r>
            <a:r>
              <a:rPr lang="en-US" sz="1400" dirty="0" err="1"/>
              <a:t>Tetrick</a:t>
            </a:r>
            <a:r>
              <a:rPr lang="en-US" sz="1400" dirty="0"/>
              <a:t>, Silva, Li, Zhu, Ibos, Johnston, and Freedman. </a:t>
            </a:r>
            <a:r>
              <a:rPr lang="en-US" sz="1400" dirty="0" err="1"/>
              <a:t>bioRxiv</a:t>
            </a:r>
            <a:r>
              <a:rPr lang="en-US" sz="1400" dirty="0"/>
              <a:t> 2023.01.17.524416. (2023)</a:t>
            </a:r>
          </a:p>
        </p:txBody>
      </p:sp>
    </p:spTree>
    <p:extLst>
      <p:ext uri="{BB962C8B-B14F-4D97-AF65-F5344CB8AC3E}">
        <p14:creationId xmlns:p14="http://schemas.microsoft.com/office/powerpoint/2010/main" val="340567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p:nvPr/>
        </p:nvSpPr>
        <p:spPr>
          <a:xfrm>
            <a:off x="1066800" y="990600"/>
            <a:ext cx="9829800" cy="376725"/>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US" sz="2800" dirty="0" smtClean="0"/>
              <a:t>Suggests that core spatial processing brain networks are recruited to mediate abstract non-spatial cognition.</a:t>
            </a:r>
            <a:endParaRPr lang="en-US" sz="2400" b="0" dirty="0"/>
          </a:p>
        </p:txBody>
      </p:sp>
    </p:spTree>
    <p:extLst>
      <p:ext uri="{BB962C8B-B14F-4D97-AF65-F5344CB8AC3E}">
        <p14:creationId xmlns:p14="http://schemas.microsoft.com/office/powerpoint/2010/main" val="30214769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a:spLocks noChangeArrowheads="1"/>
          </p:cNvSpPr>
          <p:nvPr/>
        </p:nvSpPr>
        <p:spPr bwMode="auto">
          <a:xfrm>
            <a:off x="76200" y="1069341"/>
            <a:ext cx="2895600" cy="33972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1" i="0" u="sng" strike="noStrike" kern="1200" cap="none" spc="0" normalizeH="0" baseline="0" noProof="0" dirty="0">
                <a:ln>
                  <a:noFill/>
                </a:ln>
                <a:solidFill>
                  <a:srgbClr val="000000"/>
                </a:solidFill>
                <a:effectLst/>
                <a:uLnTx/>
                <a:uFillTx/>
                <a:latin typeface="Arial" charset="0"/>
                <a:ea typeface="+mn-ea"/>
                <a:cs typeface="Arial" charset="0"/>
              </a:rPr>
              <a:t>The Freedman Lab</a:t>
            </a:r>
          </a:p>
        </p:txBody>
      </p:sp>
      <p:sp>
        <p:nvSpPr>
          <p:cNvPr id="105479" name="Text Box 4"/>
          <p:cNvSpPr txBox="1">
            <a:spLocks noChangeArrowheads="1"/>
          </p:cNvSpPr>
          <p:nvPr/>
        </p:nvSpPr>
        <p:spPr bwMode="auto">
          <a:xfrm>
            <a:off x="2345186" y="1069340"/>
            <a:ext cx="3657600" cy="338554"/>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Arial" charset="0"/>
                <a:ea typeface="+mn-ea"/>
                <a:cs typeface="Arial" charset="0"/>
              </a:rPr>
              <a:t>www.freedmanlab.org</a:t>
            </a:r>
          </a:p>
        </p:txBody>
      </p:sp>
      <p:pic>
        <p:nvPicPr>
          <p:cNvPr id="105480" name="Picture 6" descr="http://www.pycomall.com/images/P/p-18575.jpg"/>
          <p:cNvPicPr>
            <a:picLocks noChangeAspect="1" noChangeArrowheads="1"/>
          </p:cNvPicPr>
          <p:nvPr/>
        </p:nvPicPr>
        <p:blipFill>
          <a:blip r:embed="rId3" cstate="print"/>
          <a:srcRect t="36000" b="39000"/>
          <a:stretch>
            <a:fillRect/>
          </a:stretch>
        </p:blipFill>
        <p:spPr bwMode="auto">
          <a:xfrm>
            <a:off x="1393873" y="136526"/>
            <a:ext cx="2857014" cy="715287"/>
          </a:xfrm>
          <a:prstGeom prst="rect">
            <a:avLst/>
          </a:prstGeom>
          <a:noFill/>
          <a:ln w="9525">
            <a:noFill/>
            <a:miter lim="800000"/>
            <a:headEnd/>
            <a:tailEnd/>
          </a:ln>
        </p:spPr>
      </p:pic>
      <p:sp>
        <p:nvSpPr>
          <p:cNvPr id="105483" name="AutoShape 18" descr="https://mail.google.com/mail/?ui=2&amp;ik=c881c41f29&amp;view=att&amp;th=13400ac45c18c311&amp;attid=0.1&amp;disp=inline&amp;zw"/>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5484" name="AutoShape 20" descr="https://mail.google.com/mail/?ui=2&amp;ik=c881c41f29&amp;view=att&amp;th=13400ac45c18c311&amp;attid=0.1&amp;disp=inline&amp;zw"/>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Rectangle 11">
            <a:extLst>
              <a:ext uri="{FF2B5EF4-FFF2-40B4-BE49-F238E27FC236}">
                <a16:creationId xmlns:a16="http://schemas.microsoft.com/office/drawing/2014/main" id="{9DC114B8-6CAE-472D-B464-F5DC3CB61599}"/>
              </a:ext>
            </a:extLst>
          </p:cNvPr>
          <p:cNvSpPr/>
          <p:nvPr/>
        </p:nvSpPr>
        <p:spPr>
          <a:xfrm>
            <a:off x="4419600" y="5015806"/>
            <a:ext cx="947695"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charset="0"/>
                <a:ea typeface="+mn-ea"/>
                <a:cs typeface="Arial" charset="0"/>
              </a:rPr>
              <a:t>Funding:</a:t>
            </a:r>
          </a:p>
        </p:txBody>
      </p:sp>
      <p:sp>
        <p:nvSpPr>
          <p:cNvPr id="24" name="Rectangle 8">
            <a:extLst>
              <a:ext uri="{FF2B5EF4-FFF2-40B4-BE49-F238E27FC236}">
                <a16:creationId xmlns:a16="http://schemas.microsoft.com/office/drawing/2014/main" id="{511B1455-863C-45B3-B5F7-0EE6D83EEC12}"/>
              </a:ext>
            </a:extLst>
          </p:cNvPr>
          <p:cNvSpPr>
            <a:spLocks noChangeArrowheads="1"/>
          </p:cNvSpPr>
          <p:nvPr/>
        </p:nvSpPr>
        <p:spPr bwMode="auto">
          <a:xfrm>
            <a:off x="576778" y="1590477"/>
            <a:ext cx="2743200" cy="3539430"/>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Ali </a:t>
            </a:r>
            <a:r>
              <a:rPr kumimoji="0" lang="en-US" altLang="en-US" sz="1600" b="0" i="0" u="none" strike="noStrike" kern="1200" cap="none" spc="0" normalizeH="0" baseline="0" noProof="0" dirty="0" err="1">
                <a:ln>
                  <a:noFill/>
                </a:ln>
                <a:solidFill>
                  <a:srgbClr val="000000"/>
                </a:solidFill>
                <a:effectLst/>
                <a:uLnTx/>
                <a:uFillTx/>
                <a:latin typeface="Arial" charset="0"/>
                <a:ea typeface="+mn-ea"/>
                <a:cs typeface="Arial" charset="0"/>
              </a:rPr>
              <a:t>Alamri</a:t>
            </a:r>
            <a:endPar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charset="0"/>
                <a:ea typeface="+mn-ea"/>
                <a:cs typeface="Arial" charset="0"/>
              </a:rPr>
              <a:t>Suha</a:t>
            </a: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 Chang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i="0" u="none" strike="noStrike" kern="1200" cap="none" spc="0" normalizeH="0" baseline="0" noProof="0" dirty="0">
                <a:ln>
                  <a:noFill/>
                </a:ln>
                <a:solidFill>
                  <a:srgbClr val="000000"/>
                </a:solidFill>
                <a:effectLst/>
                <a:uLnTx/>
                <a:uFillTx/>
                <a:latin typeface="Arial" charset="0"/>
                <a:ea typeface="+mn-ea"/>
                <a:cs typeface="Arial" charset="0"/>
              </a:rPr>
              <a:t>Sam David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Jeff Johnston, Ph.D.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Chris Hauser, Ph.D.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charset="0"/>
                <a:ea typeface="+mn-ea"/>
                <a:cs typeface="Arial" charset="0"/>
              </a:rPr>
              <a:t>Guilhem</a:t>
            </a: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 Ibos, Ph.D.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Kenneth Latimer, Ph.D.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Catherine Lee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charset="0"/>
                <a:ea typeface="+mn-ea"/>
                <a:cs typeface="Arial" charset="0"/>
              </a:rPr>
              <a:t>Sihai</a:t>
            </a: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 Li, Ph.D.</a:t>
            </a:r>
          </a:p>
          <a:p>
            <a:pPr lvl="0" eaLnBrk="1" hangingPunct="1">
              <a:defRPr/>
            </a:pPr>
            <a:r>
              <a:rPr lang="en-US" altLang="en-US" sz="1600" b="0" dirty="0">
                <a:solidFill>
                  <a:srgbClr val="000000"/>
                </a:solidFill>
              </a:rPr>
              <a:t>Nicolas Masse, Ph.D. </a:t>
            </a:r>
          </a:p>
          <a:p>
            <a:pPr lvl="0" eaLnBrk="1" hangingPunct="1">
              <a:defRPr/>
            </a:pPr>
            <a:r>
              <a:rPr lang="en-US" altLang="en-US" sz="1600" b="0" dirty="0">
                <a:solidFill>
                  <a:srgbClr val="000000"/>
                </a:solidFill>
              </a:rPr>
              <a:t>Jillian McKee, Ph.D.</a:t>
            </a:r>
          </a:p>
          <a:p>
            <a:pPr lvl="0" eaLnBrk="1" hangingPunct="1">
              <a:defRPr/>
            </a:pPr>
            <a:r>
              <a:rPr lang="en-US" altLang="en-US" sz="1600" b="0" dirty="0" err="1">
                <a:solidFill>
                  <a:srgbClr val="000000"/>
                </a:solidFill>
              </a:rPr>
              <a:t>Pantea</a:t>
            </a:r>
            <a:r>
              <a:rPr lang="en-US" altLang="en-US" sz="1600" b="0" dirty="0">
                <a:solidFill>
                  <a:srgbClr val="000000"/>
                </a:solidFill>
              </a:rPr>
              <a:t> </a:t>
            </a:r>
            <a:r>
              <a:rPr lang="en-US" altLang="en-US" sz="1600" b="0" dirty="0" err="1">
                <a:solidFill>
                  <a:srgbClr val="000000"/>
                </a:solidFill>
              </a:rPr>
              <a:t>Moghimi</a:t>
            </a:r>
            <a:r>
              <a:rPr lang="en-US" altLang="en-US" sz="1600" b="0" dirty="0">
                <a:solidFill>
                  <a:srgbClr val="000000"/>
                </a:solidFill>
              </a:rPr>
              <a:t>, Ph.D.</a:t>
            </a:r>
          </a:p>
          <a:p>
            <a:pPr lvl="0" eaLnBrk="1" hangingPunct="1">
              <a:defRPr/>
            </a:pPr>
            <a:r>
              <a:rPr lang="en-US" altLang="en-US" sz="1600" b="0" dirty="0">
                <a:solidFill>
                  <a:srgbClr val="000000"/>
                </a:solidFill>
              </a:rPr>
              <a:t>Alex </a:t>
            </a:r>
            <a:r>
              <a:rPr lang="en-US" altLang="en-US" sz="1600" b="0" dirty="0" err="1">
                <a:solidFill>
                  <a:srgbClr val="000000"/>
                </a:solidFill>
              </a:rPr>
              <a:t>Medoff</a:t>
            </a:r>
            <a:endParaRPr lang="en-US" altLang="en-US" sz="1600" b="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6" name="Rectangle 8">
            <a:extLst>
              <a:ext uri="{FF2B5EF4-FFF2-40B4-BE49-F238E27FC236}">
                <a16:creationId xmlns:a16="http://schemas.microsoft.com/office/drawing/2014/main" id="{A104BAA1-B6FC-40CB-B5F2-3C8B05371B86}"/>
              </a:ext>
            </a:extLst>
          </p:cNvPr>
          <p:cNvSpPr>
            <a:spLocks noChangeArrowheads="1"/>
          </p:cNvSpPr>
          <p:nvPr/>
        </p:nvSpPr>
        <p:spPr bwMode="auto">
          <a:xfrm>
            <a:off x="3030986" y="1589306"/>
            <a:ext cx="3200400" cy="4278094"/>
          </a:xfrm>
          <a:prstGeom prst="rect">
            <a:avLst/>
          </a:prstGeom>
          <a:noFill/>
          <a:ln w="9525">
            <a:noFill/>
            <a:miter lim="800000"/>
            <a:headEnd/>
            <a:tailEnd/>
          </a:ln>
        </p:spPr>
        <p:txBody>
          <a:bodyPr>
            <a:spAutoFit/>
          </a:bodyPr>
          <a:lstStyle/>
          <a:p>
            <a:pPr eaLnBrk="1" hangingPunct="1">
              <a:defRPr/>
            </a:pPr>
            <a:r>
              <a:rPr lang="en-US" altLang="en-US" sz="1600" b="0" dirty="0">
                <a:solidFill>
                  <a:srgbClr val="000000"/>
                </a:solidFill>
              </a:rPr>
              <a:t>Krithika Mohan, Ph.D.</a:t>
            </a:r>
          </a:p>
          <a:p>
            <a:pPr eaLnBrk="1" hangingPunct="1">
              <a:defRPr/>
            </a:pPr>
            <a:r>
              <a:rPr lang="en-US" altLang="en-US" sz="1600" b="0" dirty="0">
                <a:solidFill>
                  <a:srgbClr val="000000"/>
                </a:solidFill>
              </a:rPr>
              <a:t>Grace Nelson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i="0" u="none" strike="noStrike" kern="1200" cap="none" spc="0" normalizeH="0" baseline="0" noProof="0" dirty="0">
                <a:ln>
                  <a:noFill/>
                </a:ln>
                <a:solidFill>
                  <a:srgbClr val="000000"/>
                </a:solidFill>
                <a:effectLst/>
                <a:uLnTx/>
                <a:uFillTx/>
                <a:latin typeface="Arial" charset="0"/>
                <a:ea typeface="+mn-ea"/>
                <a:cs typeface="Arial" charset="0"/>
              </a:rPr>
              <a:t>Barbara </a:t>
            </a:r>
            <a:r>
              <a:rPr kumimoji="0" lang="en-US" altLang="en-US" sz="1600" i="0" u="none" strike="noStrike" kern="1200" cap="none" spc="0" normalizeH="0" baseline="0" noProof="0" dirty="0" err="1">
                <a:ln>
                  <a:noFill/>
                </a:ln>
                <a:solidFill>
                  <a:srgbClr val="000000"/>
                </a:solidFill>
                <a:effectLst/>
                <a:uLnTx/>
                <a:uFillTx/>
                <a:latin typeface="Arial" charset="0"/>
                <a:ea typeface="+mn-ea"/>
                <a:cs typeface="Arial" charset="0"/>
              </a:rPr>
              <a:t>Peysakhovich</a:t>
            </a:r>
            <a:r>
              <a:rPr kumimoji="0" lang="en-US" altLang="en-US" sz="1600" i="0" u="none" strike="noStrike" kern="1200" cap="none" spc="0" normalizeH="0" baseline="0" noProof="0" dirty="0">
                <a:ln>
                  <a:noFill/>
                </a:ln>
                <a:solidFill>
                  <a:srgbClr val="000000"/>
                </a:solidFill>
                <a:effectLst/>
                <a:uLnTx/>
                <a:uFillTx/>
                <a:latin typeface="Arial" charset="0"/>
                <a:ea typeface="+mn-ea"/>
                <a:cs typeface="Arial" charset="0"/>
              </a:rPr>
              <a:t>, Ph.D.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Chris </a:t>
            </a:r>
            <a:r>
              <a:rPr kumimoji="0" lang="en-US" altLang="en-US" sz="1600" b="0" i="0" u="none" strike="noStrike" kern="1200" cap="none" spc="0" normalizeH="0" baseline="0" noProof="0" dirty="0" err="1">
                <a:ln>
                  <a:noFill/>
                </a:ln>
                <a:solidFill>
                  <a:srgbClr val="000000"/>
                </a:solidFill>
                <a:effectLst/>
                <a:uLnTx/>
                <a:uFillTx/>
                <a:latin typeface="Arial" charset="0"/>
                <a:ea typeface="+mn-ea"/>
                <a:cs typeface="Arial" charset="0"/>
              </a:rPr>
              <a:t>Rishel</a:t>
            </a: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 Ph.D.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Arup Sarma, Ph.D.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rPr>
              <a:t>Sruthi Swaminathan, Ph.D.</a:t>
            </a:r>
          </a:p>
          <a:p>
            <a:pPr lvl="0" eaLnBrk="1" hangingPunct="1">
              <a:defRPr/>
            </a:pPr>
            <a:r>
              <a:rPr lang="en-US" altLang="en-US" sz="1600" b="0" dirty="0">
                <a:solidFill>
                  <a:srgbClr val="000000"/>
                </a:solidFill>
              </a:rPr>
              <a:t>Mathew Rosen</a:t>
            </a:r>
          </a:p>
          <a:p>
            <a:pPr lvl="0" eaLnBrk="1" hangingPunct="1">
              <a:defRPr/>
            </a:pPr>
            <a:r>
              <a:rPr lang="en-US" altLang="en-US" sz="1600" dirty="0">
                <a:solidFill>
                  <a:srgbClr val="000000"/>
                </a:solidFill>
              </a:rPr>
              <a:t>Vinay </a:t>
            </a:r>
            <a:r>
              <a:rPr lang="en-US" altLang="en-US" sz="1600" dirty="0" err="1">
                <a:solidFill>
                  <a:srgbClr val="000000"/>
                </a:solidFill>
              </a:rPr>
              <a:t>Shirhatti</a:t>
            </a:r>
            <a:r>
              <a:rPr lang="en-US" altLang="en-US" sz="1600" dirty="0">
                <a:solidFill>
                  <a:srgbClr val="000000"/>
                </a:solidFill>
              </a:rPr>
              <a:t>, Ph.D.</a:t>
            </a:r>
            <a:endParaRPr lang="en-US" altLang="en-US" sz="1600" b="0" dirty="0">
              <a:solidFill>
                <a:srgbClr val="000000"/>
              </a:solidFill>
            </a:endParaRPr>
          </a:p>
          <a:p>
            <a:pPr lvl="0" eaLnBrk="1" hangingPunct="1">
              <a:defRPr/>
            </a:pPr>
            <a:r>
              <a:rPr lang="en-US" altLang="en-US" sz="1600" dirty="0">
                <a:solidFill>
                  <a:srgbClr val="000000"/>
                </a:solidFill>
              </a:rPr>
              <a:t>Stephanie </a:t>
            </a:r>
            <a:r>
              <a:rPr lang="en-US" altLang="en-US" sz="1600" dirty="0" err="1">
                <a:solidFill>
                  <a:srgbClr val="000000"/>
                </a:solidFill>
              </a:rPr>
              <a:t>Tetrick</a:t>
            </a:r>
            <a:endParaRPr lang="en-US" altLang="en-US" sz="1600" dirty="0">
              <a:solidFill>
                <a:srgbClr val="000000"/>
              </a:solidFill>
            </a:endParaRPr>
          </a:p>
          <a:p>
            <a:pPr lvl="0" eaLnBrk="1" hangingPunct="1">
              <a:defRPr/>
            </a:pPr>
            <a:r>
              <a:rPr lang="en-US" altLang="en-US" sz="1600" b="0" dirty="0">
                <a:solidFill>
                  <a:srgbClr val="000000"/>
                </a:solidFill>
              </a:rPr>
              <a:t>Matthew Tilley, Ph.D.</a:t>
            </a:r>
          </a:p>
          <a:p>
            <a:pPr lvl="0" eaLnBrk="1" hangingPunct="1">
              <a:defRPr/>
            </a:pPr>
            <a:r>
              <a:rPr lang="en-US" altLang="en-US" sz="1600" b="0" dirty="0">
                <a:solidFill>
                  <a:srgbClr val="000000"/>
                </a:solidFill>
              </a:rPr>
              <a:t>Sam Zheng</a:t>
            </a:r>
          </a:p>
          <a:p>
            <a:pPr lvl="0" eaLnBrk="1" hangingPunct="1">
              <a:defRPr/>
            </a:pPr>
            <a:r>
              <a:rPr lang="en-US" altLang="en-US" sz="1600" dirty="0">
                <a:solidFill>
                  <a:srgbClr val="000000"/>
                </a:solidFill>
              </a:rPr>
              <a:t>Oliver Zhu</a:t>
            </a:r>
          </a:p>
          <a:p>
            <a:pPr lvl="0" eaLnBrk="1" hangingPunct="1">
              <a:defRPr/>
            </a:pPr>
            <a:r>
              <a:rPr lang="en-US" altLang="en-US" sz="1600" dirty="0">
                <a:solidFill>
                  <a:srgbClr val="000000"/>
                </a:solidFill>
              </a:rPr>
              <a:t>Yang Zhou, Ph.D.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charset="0"/>
              <a:ea typeface="+mn-ea"/>
              <a:cs typeface="Arial" charset="0"/>
            </a:endParaRPr>
          </a:p>
        </p:txBody>
      </p:sp>
      <p:pic>
        <p:nvPicPr>
          <p:cNvPr id="15" name="Picture 14">
            <a:extLst>
              <a:ext uri="{FF2B5EF4-FFF2-40B4-BE49-F238E27FC236}">
                <a16:creationId xmlns:a16="http://schemas.microsoft.com/office/drawing/2014/main" id="{5915B0C3-5BCB-4C0D-8117-08BA8CF055CA}"/>
              </a:ext>
            </a:extLst>
          </p:cNvPr>
          <p:cNvPicPr>
            <a:picLocks noChangeAspect="1"/>
          </p:cNvPicPr>
          <p:nvPr/>
        </p:nvPicPr>
        <p:blipFill>
          <a:blip r:embed="rId4"/>
          <a:stretch>
            <a:fillRect/>
          </a:stretch>
        </p:blipFill>
        <p:spPr>
          <a:xfrm>
            <a:off x="4495800" y="5386333"/>
            <a:ext cx="1229291" cy="1229291"/>
          </a:xfrm>
          <a:prstGeom prst="rect">
            <a:avLst/>
          </a:prstGeom>
        </p:spPr>
      </p:pic>
      <p:pic>
        <p:nvPicPr>
          <p:cNvPr id="16" name="Picture 15">
            <a:extLst>
              <a:ext uri="{FF2B5EF4-FFF2-40B4-BE49-F238E27FC236}">
                <a16:creationId xmlns:a16="http://schemas.microsoft.com/office/drawing/2014/main" id="{FA0F6A88-9EBA-4545-8C53-3C55B669282C}"/>
              </a:ext>
            </a:extLst>
          </p:cNvPr>
          <p:cNvPicPr>
            <a:picLocks noChangeAspect="1"/>
          </p:cNvPicPr>
          <p:nvPr/>
        </p:nvPicPr>
        <p:blipFill>
          <a:blip r:embed="rId5"/>
          <a:stretch>
            <a:fillRect/>
          </a:stretch>
        </p:blipFill>
        <p:spPr>
          <a:xfrm>
            <a:off x="7230728" y="5443675"/>
            <a:ext cx="1038174" cy="1038174"/>
          </a:xfrm>
          <a:prstGeom prst="rect">
            <a:avLst/>
          </a:prstGeom>
        </p:spPr>
      </p:pic>
      <p:pic>
        <p:nvPicPr>
          <p:cNvPr id="17" name="Picture 16">
            <a:extLst>
              <a:ext uri="{FF2B5EF4-FFF2-40B4-BE49-F238E27FC236}">
                <a16:creationId xmlns:a16="http://schemas.microsoft.com/office/drawing/2014/main" id="{4594E60D-6159-447F-B713-AF724B18C772}"/>
              </a:ext>
            </a:extLst>
          </p:cNvPr>
          <p:cNvPicPr>
            <a:picLocks noChangeAspect="1"/>
          </p:cNvPicPr>
          <p:nvPr/>
        </p:nvPicPr>
        <p:blipFill>
          <a:blip r:embed="rId6"/>
          <a:stretch>
            <a:fillRect/>
          </a:stretch>
        </p:blipFill>
        <p:spPr>
          <a:xfrm>
            <a:off x="5885527" y="5354638"/>
            <a:ext cx="1210248" cy="1210248"/>
          </a:xfrm>
          <a:prstGeom prst="rect">
            <a:avLst/>
          </a:prstGeom>
        </p:spPr>
      </p:pic>
      <p:pic>
        <p:nvPicPr>
          <p:cNvPr id="18" name="Picture 17">
            <a:extLst>
              <a:ext uri="{FF2B5EF4-FFF2-40B4-BE49-F238E27FC236}">
                <a16:creationId xmlns:a16="http://schemas.microsoft.com/office/drawing/2014/main" id="{D6CE7710-AE44-485C-940C-1BFA85AA2AB2}"/>
              </a:ext>
            </a:extLst>
          </p:cNvPr>
          <p:cNvPicPr>
            <a:picLocks noChangeAspect="1"/>
          </p:cNvPicPr>
          <p:nvPr/>
        </p:nvPicPr>
        <p:blipFill>
          <a:blip r:embed="rId7"/>
          <a:stretch>
            <a:fillRect/>
          </a:stretch>
        </p:blipFill>
        <p:spPr>
          <a:xfrm>
            <a:off x="8534400" y="5443675"/>
            <a:ext cx="1069187" cy="1067988"/>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4440" y="1143000"/>
            <a:ext cx="5273608" cy="3955206"/>
          </a:xfrm>
          <a:prstGeom prst="rect">
            <a:avLst/>
          </a:prstGeom>
        </p:spPr>
      </p:pic>
      <p:pic>
        <p:nvPicPr>
          <p:cNvPr id="6" name="Picture 5"/>
          <p:cNvPicPr>
            <a:picLocks noChangeAspect="1"/>
          </p:cNvPicPr>
          <p:nvPr/>
        </p:nvPicPr>
        <p:blipFill>
          <a:blip r:embed="rId9"/>
          <a:stretch>
            <a:fillRect/>
          </a:stretch>
        </p:blipFill>
        <p:spPr>
          <a:xfrm>
            <a:off x="9906000" y="5497057"/>
            <a:ext cx="1925388" cy="873074"/>
          </a:xfrm>
          <a:prstGeom prst="rect">
            <a:avLst/>
          </a:prstGeom>
        </p:spPr>
      </p:pic>
      <p:pic>
        <p:nvPicPr>
          <p:cNvPr id="8" name="Picture 7"/>
          <p:cNvPicPr>
            <a:picLocks noChangeAspect="1"/>
          </p:cNvPicPr>
          <p:nvPr/>
        </p:nvPicPr>
        <p:blipFill>
          <a:blip r:embed="rId10"/>
          <a:stretch>
            <a:fillRect/>
          </a:stretch>
        </p:blipFill>
        <p:spPr>
          <a:xfrm>
            <a:off x="6264348" y="220519"/>
            <a:ext cx="871398" cy="871398"/>
          </a:xfrm>
          <a:prstGeom prst="rect">
            <a:avLst/>
          </a:prstGeom>
        </p:spPr>
      </p:pic>
      <p:pic>
        <p:nvPicPr>
          <p:cNvPr id="9" name="Picture 8"/>
          <p:cNvPicPr>
            <a:picLocks noChangeAspect="1"/>
          </p:cNvPicPr>
          <p:nvPr/>
        </p:nvPicPr>
        <p:blipFill rotWithShape="1">
          <a:blip r:embed="rId11"/>
          <a:srcRect t="8209" r="3191" b="23135"/>
          <a:stretch/>
        </p:blipFill>
        <p:spPr>
          <a:xfrm>
            <a:off x="7206964" y="221874"/>
            <a:ext cx="870236" cy="879798"/>
          </a:xfrm>
          <a:prstGeom prst="rect">
            <a:avLst/>
          </a:prstGeom>
        </p:spPr>
      </p:pic>
      <p:pic>
        <p:nvPicPr>
          <p:cNvPr id="11" name="Picture 10"/>
          <p:cNvPicPr>
            <a:picLocks noChangeAspect="1"/>
          </p:cNvPicPr>
          <p:nvPr/>
        </p:nvPicPr>
        <p:blipFill rotWithShape="1">
          <a:blip r:embed="rId12"/>
          <a:srcRect r="10656" b="35455"/>
          <a:stretch/>
        </p:blipFill>
        <p:spPr>
          <a:xfrm>
            <a:off x="8148071" y="220214"/>
            <a:ext cx="809857" cy="879203"/>
          </a:xfrm>
          <a:prstGeom prst="rect">
            <a:avLst/>
          </a:prstGeom>
        </p:spPr>
      </p:pic>
      <p:pic>
        <p:nvPicPr>
          <p:cNvPr id="1026" name="Picture 2" descr="Sihai Li, Ph.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82200" y="201667"/>
            <a:ext cx="941333" cy="941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ntea Moghimi, Ph.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8103" y="216670"/>
            <a:ext cx="913198" cy="913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heza Budiono"/>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2995" r="32552" b="8255"/>
          <a:stretch/>
        </p:blipFill>
        <p:spPr bwMode="auto">
          <a:xfrm>
            <a:off x="10980609" y="165654"/>
            <a:ext cx="819759" cy="95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476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5334" y="299606"/>
            <a:ext cx="11125200" cy="6258787"/>
          </a:xfrm>
          <a:prstGeom prst="rect">
            <a:avLst/>
          </a:prstGeom>
        </p:spPr>
      </p:pic>
      <p:sp>
        <p:nvSpPr>
          <p:cNvPr id="6" name="TextBox 5"/>
          <p:cNvSpPr txBox="1"/>
          <p:nvPr/>
        </p:nvSpPr>
        <p:spPr>
          <a:xfrm>
            <a:off x="533400" y="5867400"/>
            <a:ext cx="11201400" cy="461665"/>
          </a:xfrm>
          <a:prstGeom prst="rect">
            <a:avLst/>
          </a:prstGeom>
          <a:noFill/>
        </p:spPr>
        <p:txBody>
          <a:bodyPr wrap="square" rtlCol="0">
            <a:spAutoFit/>
          </a:bodyPr>
          <a:lstStyle/>
          <a:p>
            <a:r>
              <a:rPr lang="en-US" sz="2400" dirty="0"/>
              <a:t>SC inactivation dramatically impairs categorization task performance</a:t>
            </a:r>
          </a:p>
        </p:txBody>
      </p:sp>
      <p:sp>
        <p:nvSpPr>
          <p:cNvPr id="12" name="Rectangle 11">
            <a:extLst>
              <a:ext uri="{FF2B5EF4-FFF2-40B4-BE49-F238E27FC236}">
                <a16:creationId xmlns:a16="http://schemas.microsoft.com/office/drawing/2014/main" id="{C9830C51-6017-4310-B7F2-C753E453BDEB}"/>
              </a:ext>
            </a:extLst>
          </p:cNvPr>
          <p:cNvSpPr/>
          <p:nvPr/>
        </p:nvSpPr>
        <p:spPr>
          <a:xfrm>
            <a:off x="6172201" y="2133600"/>
            <a:ext cx="5119010" cy="32736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8C075BE-26FD-4AF6-9658-7586A32BE990}"/>
              </a:ext>
            </a:extLst>
          </p:cNvPr>
          <p:cNvPicPr>
            <a:picLocks noChangeAspect="1"/>
          </p:cNvPicPr>
          <p:nvPr/>
        </p:nvPicPr>
        <p:blipFill>
          <a:blip r:embed="rId4"/>
          <a:stretch>
            <a:fillRect/>
          </a:stretch>
        </p:blipFill>
        <p:spPr>
          <a:xfrm>
            <a:off x="6629400" y="1673490"/>
            <a:ext cx="3814632" cy="3603962"/>
          </a:xfrm>
          <a:prstGeom prst="rect">
            <a:avLst/>
          </a:prstGeom>
        </p:spPr>
      </p:pic>
      <p:sp>
        <p:nvSpPr>
          <p:cNvPr id="7" name="Rectangle 6">
            <a:extLst>
              <a:ext uri="{FF2B5EF4-FFF2-40B4-BE49-F238E27FC236}">
                <a16:creationId xmlns:a16="http://schemas.microsoft.com/office/drawing/2014/main" id="{C8700CA5-1C5E-4A50-A0F7-E49FE5617E58}"/>
              </a:ext>
            </a:extLst>
          </p:cNvPr>
          <p:cNvSpPr/>
          <p:nvPr/>
        </p:nvSpPr>
        <p:spPr>
          <a:xfrm>
            <a:off x="87084" y="76199"/>
            <a:ext cx="12028716" cy="685801"/>
          </a:xfrm>
          <a:prstGeom prst="rect">
            <a:avLst/>
          </a:prstGeom>
          <a:solidFill>
            <a:srgbClr val="23373B"/>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F23F11-E92A-4638-B214-9C23C809A8D7}"/>
              </a:ext>
            </a:extLst>
          </p:cNvPr>
          <p:cNvSpPr txBox="1"/>
          <p:nvPr/>
        </p:nvSpPr>
        <p:spPr>
          <a:xfrm>
            <a:off x="381000" y="185058"/>
            <a:ext cx="10287000" cy="461665"/>
          </a:xfrm>
          <a:prstGeom prst="rect">
            <a:avLst/>
          </a:prstGeom>
          <a:noFill/>
        </p:spPr>
        <p:txBody>
          <a:bodyPr wrap="square" rtlCol="0">
            <a:spAutoFit/>
          </a:bodyPr>
          <a:lstStyle/>
          <a:p>
            <a:r>
              <a:rPr lang="en-US" sz="2400" b="0" dirty="0">
                <a:solidFill>
                  <a:schemeClr val="bg1"/>
                </a:solidFill>
              </a:rPr>
              <a:t>REVERSIBLE INACTIVATION OF SC DURING CATEGORIZATION TASK</a:t>
            </a:r>
          </a:p>
        </p:txBody>
      </p:sp>
      <p:pic>
        <p:nvPicPr>
          <p:cNvPr id="9" name="Picture 2" descr="Barbara Peysakhovich">
            <a:extLst>
              <a:ext uri="{FF2B5EF4-FFF2-40B4-BE49-F238E27FC236}">
                <a16:creationId xmlns:a16="http://schemas.microsoft.com/office/drawing/2014/main" id="{B5B348D0-F02E-4D3C-B25D-223EBA8FE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90600"/>
            <a:ext cx="1653541" cy="17653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6D7C4D-F976-458F-9F58-9559EE278D8F}"/>
              </a:ext>
            </a:extLst>
          </p:cNvPr>
          <p:cNvSpPr txBox="1"/>
          <p:nvPr/>
        </p:nvSpPr>
        <p:spPr>
          <a:xfrm>
            <a:off x="265209" y="2745731"/>
            <a:ext cx="2407919" cy="307777"/>
          </a:xfrm>
          <a:prstGeom prst="rect">
            <a:avLst/>
          </a:prstGeom>
          <a:noFill/>
        </p:spPr>
        <p:txBody>
          <a:bodyPr wrap="square" rtlCol="0">
            <a:spAutoFit/>
          </a:bodyPr>
          <a:lstStyle/>
          <a:p>
            <a:r>
              <a:rPr lang="en-US" sz="1400" dirty="0"/>
              <a:t>Barbara </a:t>
            </a:r>
            <a:r>
              <a:rPr lang="en-US" sz="1400" dirty="0" err="1"/>
              <a:t>Peysakhovich</a:t>
            </a:r>
            <a:endParaRPr lang="en-US" sz="1400" dirty="0"/>
          </a:p>
        </p:txBody>
      </p:sp>
      <p:sp>
        <p:nvSpPr>
          <p:cNvPr id="2" name="TextBox 1">
            <a:extLst>
              <a:ext uri="{FF2B5EF4-FFF2-40B4-BE49-F238E27FC236}">
                <a16:creationId xmlns:a16="http://schemas.microsoft.com/office/drawing/2014/main" id="{5C75A6D0-3912-3254-DCF0-7517011836DC}"/>
              </a:ext>
            </a:extLst>
          </p:cNvPr>
          <p:cNvSpPr txBox="1"/>
          <p:nvPr/>
        </p:nvSpPr>
        <p:spPr>
          <a:xfrm>
            <a:off x="3200400" y="6469424"/>
            <a:ext cx="9161227" cy="307777"/>
          </a:xfrm>
          <a:prstGeom prst="rect">
            <a:avLst/>
          </a:prstGeom>
          <a:noFill/>
        </p:spPr>
        <p:txBody>
          <a:bodyPr wrap="square">
            <a:spAutoFit/>
          </a:bodyPr>
          <a:lstStyle/>
          <a:p>
            <a:r>
              <a:rPr lang="en-US" sz="1400" dirty="0" err="1"/>
              <a:t>Peysakhovich</a:t>
            </a:r>
            <a:r>
              <a:rPr lang="en-US" sz="1400" dirty="0"/>
              <a:t>, </a:t>
            </a:r>
            <a:r>
              <a:rPr lang="en-US" sz="1400" dirty="0" err="1"/>
              <a:t>Tetrick</a:t>
            </a:r>
            <a:r>
              <a:rPr lang="en-US" sz="1400" dirty="0"/>
              <a:t>, Silva, Li, Zhu, Ibos, Johnston, and Freedman. </a:t>
            </a:r>
            <a:r>
              <a:rPr lang="en-US" sz="1400" dirty="0" err="1"/>
              <a:t>bioRxiv</a:t>
            </a:r>
            <a:r>
              <a:rPr lang="en-US" sz="1400" dirty="0"/>
              <a:t> 2023.01.17.524416. (2023)</a:t>
            </a:r>
          </a:p>
        </p:txBody>
      </p:sp>
    </p:spTree>
    <p:extLst>
      <p:ext uri="{BB962C8B-B14F-4D97-AF65-F5344CB8AC3E}">
        <p14:creationId xmlns:p14="http://schemas.microsoft.com/office/powerpoint/2010/main" val="17727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5">
            <a:extLst>
              <a:ext uri="{FF2B5EF4-FFF2-40B4-BE49-F238E27FC236}">
                <a16:creationId xmlns:a16="http://schemas.microsoft.com/office/drawing/2014/main" id="{56735C09-F06D-4A61-A301-813D3533539A}"/>
              </a:ext>
            </a:extLst>
          </p:cNvPr>
          <p:cNvPicPr>
            <a:picLocks noChangeAspect="1" noChangeArrowheads="1"/>
          </p:cNvPicPr>
          <p:nvPr/>
        </p:nvPicPr>
        <p:blipFill>
          <a:blip r:embed="rId3" cstate="print"/>
          <a:srcRect/>
          <a:stretch>
            <a:fillRect/>
          </a:stretch>
        </p:blipFill>
        <p:spPr bwMode="auto">
          <a:xfrm>
            <a:off x="4181476" y="1423989"/>
            <a:ext cx="4149725" cy="2447925"/>
          </a:xfrm>
          <a:prstGeom prst="rect">
            <a:avLst/>
          </a:prstGeom>
          <a:noFill/>
          <a:ln w="9525">
            <a:noFill/>
            <a:miter lim="800000"/>
            <a:headEnd/>
            <a:tailEnd/>
          </a:ln>
        </p:spPr>
      </p:pic>
      <p:sp>
        <p:nvSpPr>
          <p:cNvPr id="2" name="Oval 1">
            <a:extLst>
              <a:ext uri="{FF2B5EF4-FFF2-40B4-BE49-F238E27FC236}">
                <a16:creationId xmlns:a16="http://schemas.microsoft.com/office/drawing/2014/main" id="{401DF0BD-E8D1-4D4D-A0EA-F65F55D925D5}"/>
              </a:ext>
            </a:extLst>
          </p:cNvPr>
          <p:cNvSpPr/>
          <p:nvPr/>
        </p:nvSpPr>
        <p:spPr bwMode="auto">
          <a:xfrm>
            <a:off x="5105400" y="1570482"/>
            <a:ext cx="838200" cy="817247"/>
          </a:xfrm>
          <a:prstGeom prst="ellipse">
            <a:avLst/>
          </a:prstGeom>
          <a:solidFill>
            <a:srgbClr val="FFFF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defRPr/>
            </a:pPr>
            <a:endParaRPr lang="en-US">
              <a:solidFill>
                <a:srgbClr val="000000"/>
              </a:solidFill>
            </a:endParaRPr>
          </a:p>
        </p:txBody>
      </p:sp>
      <p:sp>
        <p:nvSpPr>
          <p:cNvPr id="4" name="TextBox 3">
            <a:extLst>
              <a:ext uri="{FF2B5EF4-FFF2-40B4-BE49-F238E27FC236}">
                <a16:creationId xmlns:a16="http://schemas.microsoft.com/office/drawing/2014/main" id="{EAE7004C-ED0C-41B9-A871-C3CCACF8B94C}"/>
              </a:ext>
            </a:extLst>
          </p:cNvPr>
          <p:cNvSpPr txBox="1"/>
          <p:nvPr/>
        </p:nvSpPr>
        <p:spPr>
          <a:xfrm flipH="1">
            <a:off x="1066800" y="5033903"/>
            <a:ext cx="10591799" cy="938719"/>
          </a:xfrm>
          <a:prstGeom prst="rect">
            <a:avLst/>
          </a:prstGeom>
          <a:noFill/>
        </p:spPr>
        <p:txBody>
          <a:bodyPr wrap="square" rtlCol="0">
            <a:spAutoFit/>
          </a:bodyPr>
          <a:lstStyle/>
          <a:p>
            <a:r>
              <a:rPr lang="en-US" sz="2400" dirty="0"/>
              <a:t>Hypothesis:	</a:t>
            </a:r>
            <a:r>
              <a:rPr lang="en-US" sz="2400" b="0" dirty="0"/>
              <a:t>LIP is one of the critical stages for visual categorical decisions.</a:t>
            </a:r>
          </a:p>
          <a:p>
            <a:r>
              <a:rPr lang="en-US" sz="700" b="0" dirty="0"/>
              <a:t> </a:t>
            </a:r>
          </a:p>
          <a:p>
            <a:r>
              <a:rPr lang="en-US" sz="2400" b="0" dirty="0"/>
              <a:t>	        	</a:t>
            </a:r>
          </a:p>
        </p:txBody>
      </p:sp>
    </p:spTree>
    <p:extLst>
      <p:ext uri="{BB962C8B-B14F-4D97-AF65-F5344CB8AC3E}">
        <p14:creationId xmlns:p14="http://schemas.microsoft.com/office/powerpoint/2010/main" val="305636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066800"/>
            <a:ext cx="10591800" cy="2246769"/>
          </a:xfrm>
          <a:prstGeom prst="rect">
            <a:avLst/>
          </a:prstGeom>
          <a:noFill/>
        </p:spPr>
        <p:txBody>
          <a:bodyPr wrap="square" rtlCol="0">
            <a:spAutoFit/>
          </a:bodyPr>
          <a:lstStyle/>
          <a:p>
            <a:r>
              <a:rPr lang="en-US" sz="2000" u="sng" dirty="0"/>
              <a:t>Nested linear encoding models</a:t>
            </a:r>
            <a:r>
              <a:rPr lang="en-US" sz="2000" dirty="0"/>
              <a:t> quantified contributions to single-neuron sample-period activity of 1) stimulus category and 2) eye position</a:t>
            </a:r>
          </a:p>
          <a:p>
            <a:endParaRPr lang="en-US" sz="2000" dirty="0"/>
          </a:p>
          <a:p>
            <a:r>
              <a:rPr lang="en-US" sz="2000" dirty="0"/>
              <a:t>Category better accounted for SC activity than eye movements</a:t>
            </a:r>
          </a:p>
          <a:p>
            <a:endParaRPr lang="en-US" sz="2000" dirty="0"/>
          </a:p>
          <a:p>
            <a:r>
              <a:rPr lang="en-US" sz="2000" dirty="0"/>
              <a:t>Adding eye position as factor in model position did not significantly improve model fit over just category (in sample period)</a:t>
            </a:r>
          </a:p>
        </p:txBody>
      </p:sp>
      <p:sp>
        <p:nvSpPr>
          <p:cNvPr id="4" name="Rectangle 3">
            <a:extLst>
              <a:ext uri="{FF2B5EF4-FFF2-40B4-BE49-F238E27FC236}">
                <a16:creationId xmlns:a16="http://schemas.microsoft.com/office/drawing/2014/main" id="{A066379E-AE77-44B7-8B43-050E0B076A2B}"/>
              </a:ext>
            </a:extLst>
          </p:cNvPr>
          <p:cNvSpPr/>
          <p:nvPr/>
        </p:nvSpPr>
        <p:spPr>
          <a:xfrm>
            <a:off x="87084" y="76199"/>
            <a:ext cx="11811001" cy="587829"/>
          </a:xfrm>
          <a:prstGeom prst="rect">
            <a:avLst/>
          </a:prstGeom>
          <a:solidFill>
            <a:srgbClr val="23373B"/>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45D055-89BB-408C-A3DC-22A2361D5E40}"/>
              </a:ext>
            </a:extLst>
          </p:cNvPr>
          <p:cNvSpPr txBox="1"/>
          <p:nvPr/>
        </p:nvSpPr>
        <p:spPr>
          <a:xfrm>
            <a:off x="381000" y="185058"/>
            <a:ext cx="8763000" cy="384721"/>
          </a:xfrm>
          <a:prstGeom prst="rect">
            <a:avLst/>
          </a:prstGeom>
          <a:noFill/>
        </p:spPr>
        <p:txBody>
          <a:bodyPr wrap="square" rtlCol="0">
            <a:spAutoFit/>
          </a:bodyPr>
          <a:lstStyle/>
          <a:p>
            <a:r>
              <a:rPr lang="en-US" sz="1900" b="0" dirty="0">
                <a:solidFill>
                  <a:schemeClr val="bg1"/>
                </a:solidFill>
              </a:rPr>
              <a:t>COMPARING CATEGORY AND SACCADE INFLUENCES ON FIRING RATES</a:t>
            </a:r>
          </a:p>
        </p:txBody>
      </p:sp>
      <p:sp>
        <p:nvSpPr>
          <p:cNvPr id="6" name="TextBox 5">
            <a:extLst>
              <a:ext uri="{FF2B5EF4-FFF2-40B4-BE49-F238E27FC236}">
                <a16:creationId xmlns:a16="http://schemas.microsoft.com/office/drawing/2014/main" id="{FA7C8EA3-7382-47C4-8DB8-A45FC94A747C}"/>
              </a:ext>
            </a:extLst>
          </p:cNvPr>
          <p:cNvSpPr txBox="1"/>
          <p:nvPr/>
        </p:nvSpPr>
        <p:spPr>
          <a:xfrm>
            <a:off x="533400" y="4826207"/>
            <a:ext cx="10896600" cy="492443"/>
          </a:xfrm>
          <a:prstGeom prst="rect">
            <a:avLst/>
          </a:prstGeom>
          <a:noFill/>
        </p:spPr>
        <p:txBody>
          <a:bodyPr wrap="square" rtlCol="0">
            <a:spAutoFit/>
          </a:bodyPr>
          <a:lstStyle/>
          <a:p>
            <a:r>
              <a:rPr lang="en-US" sz="2600" dirty="0">
                <a:solidFill>
                  <a:schemeClr val="tx1">
                    <a:lumMod val="95000"/>
                    <a:lumOff val="5000"/>
                  </a:schemeClr>
                </a:solidFill>
              </a:rPr>
              <a:t>Wouldn’t strong modulations of SC activity cause eye movements?</a:t>
            </a:r>
          </a:p>
        </p:txBody>
      </p:sp>
    </p:spTree>
    <p:extLst>
      <p:ext uri="{BB962C8B-B14F-4D97-AF65-F5344CB8AC3E}">
        <p14:creationId xmlns:p14="http://schemas.microsoft.com/office/powerpoint/2010/main" val="272745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rotWithShape="1">
          <a:blip r:embed="rId3"/>
          <a:srcRect l="71134" t="2165" b="68602"/>
          <a:stretch/>
        </p:blipFill>
        <p:spPr>
          <a:xfrm>
            <a:off x="6553200" y="1566409"/>
            <a:ext cx="4495800" cy="4335238"/>
          </a:xfrm>
          <a:prstGeom prst="rect">
            <a:avLst/>
          </a:prstGeom>
        </p:spPr>
      </p:pic>
      <p:sp>
        <p:nvSpPr>
          <p:cNvPr id="7" name="Rectangle 6">
            <a:extLst>
              <a:ext uri="{FF2B5EF4-FFF2-40B4-BE49-F238E27FC236}">
                <a16:creationId xmlns:a16="http://schemas.microsoft.com/office/drawing/2014/main" id="{1AA770EA-E6AB-420F-B534-856D1105AB4A}"/>
              </a:ext>
            </a:extLst>
          </p:cNvPr>
          <p:cNvSpPr/>
          <p:nvPr/>
        </p:nvSpPr>
        <p:spPr>
          <a:xfrm>
            <a:off x="87084" y="76199"/>
            <a:ext cx="12028716" cy="685801"/>
          </a:xfrm>
          <a:prstGeom prst="rect">
            <a:avLst/>
          </a:prstGeom>
          <a:solidFill>
            <a:srgbClr val="23373B"/>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64EC0F9-843B-4DA7-A44D-523BEAB4367C}"/>
              </a:ext>
            </a:extLst>
          </p:cNvPr>
          <p:cNvPicPr>
            <a:picLocks noChangeAspect="1"/>
          </p:cNvPicPr>
          <p:nvPr/>
        </p:nvPicPr>
        <p:blipFill rotWithShape="1">
          <a:blip r:embed="rId4"/>
          <a:srcRect l="-1" t="17045" r="49367" b="21591"/>
          <a:stretch/>
        </p:blipFill>
        <p:spPr>
          <a:xfrm>
            <a:off x="381000" y="3926747"/>
            <a:ext cx="3892694" cy="2632993"/>
          </a:xfrm>
          <a:prstGeom prst="rect">
            <a:avLst/>
          </a:prstGeom>
        </p:spPr>
      </p:pic>
      <p:pic>
        <p:nvPicPr>
          <p:cNvPr id="11" name="Picture 10">
            <a:extLst>
              <a:ext uri="{FF2B5EF4-FFF2-40B4-BE49-F238E27FC236}">
                <a16:creationId xmlns:a16="http://schemas.microsoft.com/office/drawing/2014/main" id="{393E9A95-A836-47A4-BB81-EBC212AE4F24}"/>
              </a:ext>
            </a:extLst>
          </p:cNvPr>
          <p:cNvPicPr>
            <a:picLocks noChangeAspect="1"/>
          </p:cNvPicPr>
          <p:nvPr/>
        </p:nvPicPr>
        <p:blipFill rotWithShape="1">
          <a:blip r:embed="rId4"/>
          <a:srcRect l="53805" t="17045" r="1269" b="18181"/>
          <a:stretch/>
        </p:blipFill>
        <p:spPr>
          <a:xfrm>
            <a:off x="574217" y="954719"/>
            <a:ext cx="3453868" cy="2779309"/>
          </a:xfrm>
          <a:prstGeom prst="rect">
            <a:avLst/>
          </a:prstGeom>
        </p:spPr>
      </p:pic>
      <p:sp>
        <p:nvSpPr>
          <p:cNvPr id="10" name="TextBox 9">
            <a:extLst>
              <a:ext uri="{FF2B5EF4-FFF2-40B4-BE49-F238E27FC236}">
                <a16:creationId xmlns:a16="http://schemas.microsoft.com/office/drawing/2014/main" id="{5A1097FF-0990-437D-BF2D-6DCA83C76FBB}"/>
              </a:ext>
            </a:extLst>
          </p:cNvPr>
          <p:cNvSpPr txBox="1"/>
          <p:nvPr/>
        </p:nvSpPr>
        <p:spPr>
          <a:xfrm>
            <a:off x="304800" y="195944"/>
            <a:ext cx="11506200" cy="415498"/>
          </a:xfrm>
          <a:prstGeom prst="rect">
            <a:avLst/>
          </a:prstGeom>
          <a:noFill/>
        </p:spPr>
        <p:txBody>
          <a:bodyPr wrap="square" rtlCol="0">
            <a:spAutoFit/>
          </a:bodyPr>
          <a:lstStyle/>
          <a:p>
            <a:r>
              <a:rPr lang="en-US" sz="2100" b="0" dirty="0">
                <a:solidFill>
                  <a:schemeClr val="bg1"/>
                </a:solidFill>
              </a:rPr>
              <a:t>ARE CATEGORIES AND SACCADES ENCODED IN ORTHOGONAL NEURAL SUBSPACES?</a:t>
            </a:r>
          </a:p>
        </p:txBody>
      </p:sp>
      <p:cxnSp>
        <p:nvCxnSpPr>
          <p:cNvPr id="5" name="Straight Arrow Connector 4">
            <a:extLst>
              <a:ext uri="{FF2B5EF4-FFF2-40B4-BE49-F238E27FC236}">
                <a16:creationId xmlns:a16="http://schemas.microsoft.com/office/drawing/2014/main" id="{0B57A7DE-B095-4F3A-A9FF-8929E2E88777}"/>
              </a:ext>
            </a:extLst>
          </p:cNvPr>
          <p:cNvCxnSpPr>
            <a:cxnSpLocks/>
            <a:stCxn id="9" idx="3"/>
          </p:cNvCxnSpPr>
          <p:nvPr/>
        </p:nvCxnSpPr>
        <p:spPr>
          <a:xfrm flipV="1">
            <a:off x="4273694" y="4648200"/>
            <a:ext cx="4163587" cy="59504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877B6F4-3A2D-4D76-9A99-E62521A579BC}"/>
              </a:ext>
            </a:extLst>
          </p:cNvPr>
          <p:cNvCxnSpPr>
            <a:cxnSpLocks/>
            <a:stCxn id="11" idx="3"/>
          </p:cNvCxnSpPr>
          <p:nvPr/>
        </p:nvCxnSpPr>
        <p:spPr>
          <a:xfrm>
            <a:off x="4028085" y="2344374"/>
            <a:ext cx="3058515" cy="1165137"/>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2E6057C-486C-4156-AAE3-9DBE445F0041}"/>
              </a:ext>
            </a:extLst>
          </p:cNvPr>
          <p:cNvSpPr txBox="1"/>
          <p:nvPr/>
        </p:nvSpPr>
        <p:spPr>
          <a:xfrm rot="780110">
            <a:off x="4913105" y="2264832"/>
            <a:ext cx="1219200" cy="461665"/>
          </a:xfrm>
          <a:prstGeom prst="rect">
            <a:avLst/>
          </a:prstGeom>
          <a:noFill/>
        </p:spPr>
        <p:txBody>
          <a:bodyPr wrap="square" rtlCol="0">
            <a:spAutoFit/>
          </a:bodyPr>
          <a:lstStyle/>
          <a:p>
            <a:r>
              <a:rPr lang="en-US" sz="2400" dirty="0"/>
              <a:t>PCA</a:t>
            </a:r>
          </a:p>
        </p:txBody>
      </p:sp>
      <p:sp>
        <p:nvSpPr>
          <p:cNvPr id="18" name="TextBox 17">
            <a:extLst>
              <a:ext uri="{FF2B5EF4-FFF2-40B4-BE49-F238E27FC236}">
                <a16:creationId xmlns:a16="http://schemas.microsoft.com/office/drawing/2014/main" id="{6591FF3A-34BC-4C94-86B2-5E12A84DD978}"/>
              </a:ext>
            </a:extLst>
          </p:cNvPr>
          <p:cNvSpPr txBox="1"/>
          <p:nvPr/>
        </p:nvSpPr>
        <p:spPr>
          <a:xfrm rot="21183058">
            <a:off x="5081950" y="4571677"/>
            <a:ext cx="1219200" cy="461665"/>
          </a:xfrm>
          <a:prstGeom prst="rect">
            <a:avLst/>
          </a:prstGeom>
          <a:noFill/>
        </p:spPr>
        <p:txBody>
          <a:bodyPr wrap="square" rtlCol="0">
            <a:spAutoFit/>
          </a:bodyPr>
          <a:lstStyle/>
          <a:p>
            <a:r>
              <a:rPr lang="en-US" sz="2400" dirty="0"/>
              <a:t>PCA</a:t>
            </a:r>
          </a:p>
        </p:txBody>
      </p:sp>
      <p:sp>
        <p:nvSpPr>
          <p:cNvPr id="19" name="TextBox 18">
            <a:extLst>
              <a:ext uri="{FF2B5EF4-FFF2-40B4-BE49-F238E27FC236}">
                <a16:creationId xmlns:a16="http://schemas.microsoft.com/office/drawing/2014/main" id="{5D1F1C44-D12A-4AAB-B181-59B0E935CD64}"/>
              </a:ext>
            </a:extLst>
          </p:cNvPr>
          <p:cNvSpPr txBox="1"/>
          <p:nvPr/>
        </p:nvSpPr>
        <p:spPr>
          <a:xfrm>
            <a:off x="9525000" y="6279962"/>
            <a:ext cx="2514600" cy="338554"/>
          </a:xfrm>
          <a:prstGeom prst="rect">
            <a:avLst/>
          </a:prstGeom>
          <a:noFill/>
        </p:spPr>
        <p:txBody>
          <a:bodyPr wrap="square" rtlCol="0">
            <a:spAutoFit/>
          </a:bodyPr>
          <a:lstStyle/>
          <a:p>
            <a:r>
              <a:rPr lang="en-US" sz="1600" b="0" dirty="0"/>
              <a:t>Kaufman et al., (2014)</a:t>
            </a:r>
          </a:p>
        </p:txBody>
      </p:sp>
    </p:spTree>
    <p:extLst>
      <p:ext uri="{BB962C8B-B14F-4D97-AF65-F5344CB8AC3E}">
        <p14:creationId xmlns:p14="http://schemas.microsoft.com/office/powerpoint/2010/main" val="353270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2ACC9C-8E46-4A9C-9E38-52E07099EAB2}"/>
              </a:ext>
            </a:extLst>
          </p:cNvPr>
          <p:cNvPicPr>
            <a:picLocks noChangeAspect="1"/>
          </p:cNvPicPr>
          <p:nvPr/>
        </p:nvPicPr>
        <p:blipFill>
          <a:blip r:embed="rId3"/>
          <a:stretch>
            <a:fillRect/>
          </a:stretch>
        </p:blipFill>
        <p:spPr>
          <a:xfrm>
            <a:off x="161524" y="76200"/>
            <a:ext cx="11878076" cy="6629400"/>
          </a:xfrm>
          <a:prstGeom prst="rect">
            <a:avLst/>
          </a:prstGeom>
        </p:spPr>
      </p:pic>
      <p:sp>
        <p:nvSpPr>
          <p:cNvPr id="2" name="TextBox 1">
            <a:extLst>
              <a:ext uri="{FF2B5EF4-FFF2-40B4-BE49-F238E27FC236}">
                <a16:creationId xmlns:a16="http://schemas.microsoft.com/office/drawing/2014/main" id="{3E4B57ED-90D5-4425-913D-72916C6CE46C}"/>
              </a:ext>
            </a:extLst>
          </p:cNvPr>
          <p:cNvSpPr txBox="1"/>
          <p:nvPr/>
        </p:nvSpPr>
        <p:spPr>
          <a:xfrm>
            <a:off x="419100" y="5505271"/>
            <a:ext cx="11353800" cy="1061829"/>
          </a:xfrm>
          <a:prstGeom prst="rect">
            <a:avLst/>
          </a:prstGeom>
          <a:noFill/>
        </p:spPr>
        <p:txBody>
          <a:bodyPr wrap="square" rtlCol="0">
            <a:spAutoFit/>
          </a:bodyPr>
          <a:lstStyle/>
          <a:p>
            <a:r>
              <a:rPr lang="en-US" sz="2100" dirty="0"/>
              <a:t>Category task SC activity better aligns with output-null axis from MGS task, potentially explaining how cognitive and saccade signals are jointly encoded by a motor structure like SC.</a:t>
            </a:r>
          </a:p>
        </p:txBody>
      </p:sp>
    </p:spTree>
    <p:extLst>
      <p:ext uri="{BB962C8B-B14F-4D97-AF65-F5344CB8AC3E}">
        <p14:creationId xmlns:p14="http://schemas.microsoft.com/office/powerpoint/2010/main" val="901416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2458" y="1570482"/>
            <a:ext cx="639318" cy="63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descr="Image result for curvature contou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82" t="12664" r="21054" b="13974"/>
          <a:stretch/>
        </p:blipFill>
        <p:spPr bwMode="auto">
          <a:xfrm>
            <a:off x="2902458" y="2286000"/>
            <a:ext cx="639318" cy="639318"/>
          </a:xfrm>
          <a:prstGeom prst="rect">
            <a:avLst/>
          </a:prstGeom>
          <a:noFill/>
          <a:extLst>
            <a:ext uri="{909E8E84-426E-40DD-AFC4-6F175D3DCCD1}">
              <a14:hiddenFill xmlns:a14="http://schemas.microsoft.com/office/drawing/2010/main">
                <a:solidFill>
                  <a:srgbClr val="FFFFFF"/>
                </a:solidFill>
              </a14:hiddenFill>
            </a:ext>
          </a:extLst>
        </p:spPr>
      </p:pic>
      <p:pic>
        <p:nvPicPr>
          <p:cNvPr id="134" name="dots movie high contrast.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rotWithShape="1">
          <a:blip r:embed="rId7" cstate="print"/>
          <a:srcRect l="10770" r="10460"/>
          <a:stretch/>
        </p:blipFill>
        <p:spPr bwMode="auto">
          <a:xfrm>
            <a:off x="2895600" y="2993136"/>
            <a:ext cx="663258" cy="631520"/>
          </a:xfrm>
          <a:prstGeom prst="rect">
            <a:avLst/>
          </a:prstGeom>
          <a:noFill/>
          <a:ln w="9525">
            <a:noFill/>
            <a:miter lim="800000"/>
            <a:headEnd/>
            <a:tailEnd/>
          </a:ln>
          <a:effectLst>
            <a:softEdge rad="31750"/>
          </a:effectLst>
        </p:spPr>
      </p:pic>
      <p:grpSp>
        <p:nvGrpSpPr>
          <p:cNvPr id="1043" name="Group 1042"/>
          <p:cNvGrpSpPr/>
          <p:nvPr/>
        </p:nvGrpSpPr>
        <p:grpSpPr>
          <a:xfrm>
            <a:off x="2902458" y="3698748"/>
            <a:ext cx="639318" cy="644652"/>
            <a:chOff x="838200" y="3810000"/>
            <a:chExt cx="533400" cy="492252"/>
          </a:xfrm>
        </p:grpSpPr>
        <p:sp>
          <p:nvSpPr>
            <p:cNvPr id="1041" name="Rectangle 1040"/>
            <p:cNvSpPr/>
            <p:nvPr/>
          </p:nvSpPr>
          <p:spPr bwMode="auto">
            <a:xfrm>
              <a:off x="838200" y="3810000"/>
              <a:ext cx="533400" cy="492252"/>
            </a:xfrm>
            <a:prstGeom prst="rect">
              <a:avLst/>
            </a:prstGeom>
            <a:solidFill>
              <a:schemeClr val="bg2">
                <a:lumMod val="75000"/>
              </a:schemeClr>
            </a:solidFill>
            <a:ln w="63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n-US"/>
            </a:p>
          </p:txBody>
        </p:sp>
        <p:sp>
          <p:nvSpPr>
            <p:cNvPr id="1042" name="Oval 1041"/>
            <p:cNvSpPr/>
            <p:nvPr/>
          </p:nvSpPr>
          <p:spPr bwMode="auto">
            <a:xfrm>
              <a:off x="1184082" y="3886200"/>
              <a:ext cx="76200" cy="76200"/>
            </a:xfrm>
            <a:prstGeom prst="ellipse">
              <a:avLst/>
            </a:prstGeom>
            <a:solidFill>
              <a:srgbClr val="FEDD1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n-US"/>
            </a:p>
          </p:txBody>
        </p:sp>
      </p:grpSp>
      <p:pic>
        <p:nvPicPr>
          <p:cNvPr id="4110" name="Picture 14"/>
          <p:cNvPicPr>
            <a:picLocks noChangeAspect="1" noChangeArrowheads="1"/>
          </p:cNvPicPr>
          <p:nvPr/>
        </p:nvPicPr>
        <p:blipFill rotWithShape="1">
          <a:blip r:embed="rId8">
            <a:extLst>
              <a:ext uri="{28A0092B-C50C-407E-A947-70E740481C1C}">
                <a14:useLocalDpi xmlns:a14="http://schemas.microsoft.com/office/drawing/2010/main" val="0"/>
              </a:ext>
            </a:extLst>
          </a:blip>
          <a:srcRect l="15866" t="15863" r="15866" b="15867"/>
          <a:stretch/>
        </p:blipFill>
        <p:spPr bwMode="auto">
          <a:xfrm>
            <a:off x="2895600" y="838200"/>
            <a:ext cx="663258" cy="663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4" name="Picture 18" descr="https://upload.wikimedia.org/wikipedia/commons/d/d3/Szakkad.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1034" r="968"/>
          <a:stretch/>
        </p:blipFill>
        <p:spPr bwMode="auto">
          <a:xfrm>
            <a:off x="8861130" y="2552699"/>
            <a:ext cx="776844" cy="1065497"/>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www.scielo.org.co/img/revistas/dyna/v79n171/a05fig0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86800" y="1407096"/>
            <a:ext cx="1125504" cy="8789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a:extLst>
              <a:ext uri="{FF2B5EF4-FFF2-40B4-BE49-F238E27FC236}">
                <a16:creationId xmlns:a16="http://schemas.microsoft.com/office/drawing/2014/main" id="{56735C09-F06D-4A61-A301-813D3533539A}"/>
              </a:ext>
            </a:extLst>
          </p:cNvPr>
          <p:cNvPicPr>
            <a:picLocks noChangeAspect="1" noChangeArrowheads="1"/>
          </p:cNvPicPr>
          <p:nvPr/>
        </p:nvPicPr>
        <p:blipFill>
          <a:blip r:embed="rId11" cstate="print"/>
          <a:srcRect/>
          <a:stretch>
            <a:fillRect/>
          </a:stretch>
        </p:blipFill>
        <p:spPr bwMode="auto">
          <a:xfrm>
            <a:off x="4181476" y="1423989"/>
            <a:ext cx="4149725" cy="2447925"/>
          </a:xfrm>
          <a:prstGeom prst="rect">
            <a:avLst/>
          </a:prstGeom>
          <a:noFill/>
          <a:ln w="9525">
            <a:noFill/>
            <a:miter lim="800000"/>
            <a:headEnd/>
            <a:tailEnd/>
          </a:ln>
        </p:spPr>
      </p:pic>
      <p:cxnSp>
        <p:nvCxnSpPr>
          <p:cNvPr id="3" name="Straight Arrow Connector 2"/>
          <p:cNvCxnSpPr/>
          <p:nvPr/>
        </p:nvCxnSpPr>
        <p:spPr bwMode="auto">
          <a:xfrm flipV="1">
            <a:off x="3243424" y="3080296"/>
            <a:ext cx="0" cy="457200"/>
          </a:xfrm>
          <a:prstGeom prst="straightConnector1">
            <a:avLst/>
          </a:prstGeom>
          <a:solidFill>
            <a:schemeClr val="accent1"/>
          </a:solidFill>
          <a:ln w="19050" cap="flat" cmpd="sng" algn="ctr">
            <a:solidFill>
              <a:srgbClr val="FFFF00"/>
            </a:solidFill>
            <a:prstDash val="solid"/>
            <a:round/>
            <a:headEnd type="none" w="med" len="med"/>
            <a:tailEnd type="triangle"/>
          </a:ln>
          <a:effectLst/>
        </p:spPr>
      </p:cxnSp>
    </p:spTree>
    <p:extLst>
      <p:ext uri="{BB962C8B-B14F-4D97-AF65-F5344CB8AC3E}">
        <p14:creationId xmlns:p14="http://schemas.microsoft.com/office/powerpoint/2010/main" val="40915407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animEffect transition="in" filter="fade">
                                      <p:cBhvr>
                                        <p:cTn id="7" dur="500"/>
                                        <p:tgtEl>
                                          <p:spTgt spid="4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5"/>
                                        </p:tgtEl>
                                        <p:attrNameLst>
                                          <p:attrName>style.visibility</p:attrName>
                                        </p:attrNameLst>
                                      </p:cBhvr>
                                      <p:to>
                                        <p:strVal val="visible"/>
                                      </p:to>
                                    </p:set>
                                    <p:animEffect transition="in" filter="fade">
                                      <p:cBhvr>
                                        <p:cTn id="12" dur="500"/>
                                        <p:tgtEl>
                                          <p:spTgt spid="41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7"/>
                                        </p:tgtEl>
                                        <p:attrNameLst>
                                          <p:attrName>style.visibility</p:attrName>
                                        </p:attrNameLst>
                                      </p:cBhvr>
                                      <p:to>
                                        <p:strVal val="visible"/>
                                      </p:to>
                                    </p:set>
                                    <p:animEffect transition="in" filter="fade">
                                      <p:cBhvr>
                                        <p:cTn id="17" dur="500"/>
                                        <p:tgtEl>
                                          <p:spTgt spid="41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 presetClass="mediacall" presetSubtype="0" fill="hold" nodeType="withEffect">
                                  <p:stCondLst>
                                    <p:cond delay="0"/>
                                  </p:stCondLst>
                                  <p:childTnLst>
                                    <p:cmd type="call" cmd="playFrom(0.0)">
                                      <p:cBhvr>
                                        <p:cTn id="27" dur="2142" fill="hold"/>
                                        <p:tgtEl>
                                          <p:spTgt spid="134"/>
                                        </p:tgtEl>
                                      </p:cBhvr>
                                    </p:cmd>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3"/>
                                        </p:tgtEl>
                                        <p:attrNameLst>
                                          <p:attrName>style.visibility</p:attrName>
                                        </p:attrNameLst>
                                      </p:cBhvr>
                                      <p:to>
                                        <p:strVal val="visible"/>
                                      </p:to>
                                    </p:set>
                                    <p:animEffect transition="in" filter="fade">
                                      <p:cBhvr>
                                        <p:cTn id="32" dur="500"/>
                                        <p:tgtEl>
                                          <p:spTgt spid="10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16"/>
                                        </p:tgtEl>
                                        <p:attrNameLst>
                                          <p:attrName>style.visibility</p:attrName>
                                        </p:attrNameLst>
                                      </p:cBhvr>
                                      <p:to>
                                        <p:strVal val="visible"/>
                                      </p:to>
                                    </p:set>
                                    <p:animEffect transition="in" filter="fade">
                                      <p:cBhvr>
                                        <p:cTn id="37" dur="500"/>
                                        <p:tgtEl>
                                          <p:spTgt spid="41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14"/>
                                        </p:tgtEl>
                                        <p:attrNameLst>
                                          <p:attrName>style.visibility</p:attrName>
                                        </p:attrNameLst>
                                      </p:cBhvr>
                                      <p:to>
                                        <p:strVal val="visible"/>
                                      </p:to>
                                    </p:set>
                                    <p:animEffect transition="in" filter="fade">
                                      <p:cBhvr>
                                        <p:cTn id="42" dur="500"/>
                                        <p:tgtEl>
                                          <p:spTgt spid="41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43" repeatCount="indefinite" fill="hold" display="0">
                  <p:stCondLst>
                    <p:cond delay="indefinite"/>
                  </p:stCondLst>
                  <p:endCondLst>
                    <p:cond evt="onPrev" delay="0">
                      <p:tgtEl>
                        <p:sldTgt/>
                      </p:tgtEl>
                    </p:cond>
                  </p:endCondLst>
                </p:cTn>
                <p:tgtEl>
                  <p:spTgt spid="13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76200"/>
            <a:ext cx="11783976" cy="6629400"/>
          </a:xfrm>
          <a:prstGeom prst="rect">
            <a:avLst/>
          </a:prstGeom>
        </p:spPr>
      </p:pic>
    </p:spTree>
    <p:extLst>
      <p:ext uri="{BB962C8B-B14F-4D97-AF65-F5344CB8AC3E}">
        <p14:creationId xmlns:p14="http://schemas.microsoft.com/office/powerpoint/2010/main" val="203872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76200"/>
            <a:ext cx="11783976" cy="6629400"/>
          </a:xfrm>
          <a:prstGeom prst="rect">
            <a:avLst/>
          </a:prstGeom>
        </p:spPr>
      </p:pic>
    </p:spTree>
    <p:extLst>
      <p:ext uri="{BB962C8B-B14F-4D97-AF65-F5344CB8AC3E}">
        <p14:creationId xmlns:p14="http://schemas.microsoft.com/office/powerpoint/2010/main" val="1135150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76199"/>
            <a:ext cx="11811000" cy="6644603"/>
          </a:xfrm>
          <a:prstGeom prst="rect">
            <a:avLst/>
          </a:prstGeom>
        </p:spPr>
      </p:pic>
    </p:spTree>
    <p:extLst>
      <p:ext uri="{BB962C8B-B14F-4D97-AF65-F5344CB8AC3E}">
        <p14:creationId xmlns:p14="http://schemas.microsoft.com/office/powerpoint/2010/main" val="154529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76200"/>
            <a:ext cx="11811000" cy="6644603"/>
          </a:xfrm>
          <a:prstGeom prst="rect">
            <a:avLst/>
          </a:prstGeom>
        </p:spPr>
      </p:pic>
    </p:spTree>
    <p:extLst>
      <p:ext uri="{BB962C8B-B14F-4D97-AF65-F5344CB8AC3E}">
        <p14:creationId xmlns:p14="http://schemas.microsoft.com/office/powerpoint/2010/main" val="367130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199" y="76200"/>
            <a:ext cx="11811001" cy="6644604"/>
          </a:xfrm>
          <a:prstGeom prst="rect">
            <a:avLst/>
          </a:prstGeom>
        </p:spPr>
      </p:pic>
    </p:spTree>
    <p:extLst>
      <p:ext uri="{BB962C8B-B14F-4D97-AF65-F5344CB8AC3E}">
        <p14:creationId xmlns:p14="http://schemas.microsoft.com/office/powerpoint/2010/main" val="1508952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7916864" y="3603625"/>
            <a:ext cx="465137" cy="260350"/>
          </a:xfrm>
          <a:prstGeom prst="rect">
            <a:avLst/>
          </a:prstGeom>
          <a:noFill/>
          <a:ln w="9525">
            <a:noFill/>
            <a:miter lim="800000"/>
            <a:headEnd/>
            <a:tailEnd/>
          </a:ln>
        </p:spPr>
        <p:txBody>
          <a:bodyPr wrap="none">
            <a:spAutoFit/>
          </a:bodyPr>
          <a:lstStyle/>
          <a:p>
            <a:pPr eaLnBrk="1" hangingPunct="1">
              <a:defRPr/>
            </a:pPr>
            <a:r>
              <a:rPr lang="en-US" altLang="en-US" sz="1100">
                <a:solidFill>
                  <a:srgbClr val="000000"/>
                </a:solidFill>
              </a:rPr>
              <a:t>PFC</a:t>
            </a:r>
          </a:p>
        </p:txBody>
      </p:sp>
      <p:sp>
        <p:nvSpPr>
          <p:cNvPr id="6" name="Line 3"/>
          <p:cNvSpPr>
            <a:spLocks noChangeShapeType="1"/>
          </p:cNvSpPr>
          <p:nvPr/>
        </p:nvSpPr>
        <p:spPr bwMode="auto">
          <a:xfrm flipH="1">
            <a:off x="7916863" y="3786188"/>
            <a:ext cx="228600" cy="152400"/>
          </a:xfrm>
          <a:prstGeom prst="line">
            <a:avLst/>
          </a:prstGeom>
          <a:noFill/>
          <a:ln w="9525">
            <a:solidFill>
              <a:schemeClr val="tx1"/>
            </a:solidFill>
            <a:round/>
            <a:headEnd/>
            <a:tailEnd/>
          </a:ln>
        </p:spPr>
        <p:txBody>
          <a:bodyPr/>
          <a:lstStyle/>
          <a:p>
            <a:pPr>
              <a:defRPr/>
            </a:pPr>
            <a:endParaRPr lang="en-US">
              <a:solidFill>
                <a:srgbClr val="000000"/>
              </a:solidFill>
            </a:endParaRPr>
          </a:p>
        </p:txBody>
      </p:sp>
      <p:sp>
        <p:nvSpPr>
          <p:cNvPr id="7" name="Rectangle 4"/>
          <p:cNvSpPr>
            <a:spLocks noChangeArrowheads="1"/>
          </p:cNvSpPr>
          <p:nvPr/>
        </p:nvSpPr>
        <p:spPr bwMode="auto">
          <a:xfrm>
            <a:off x="3962400" y="685800"/>
            <a:ext cx="4572000" cy="3505200"/>
          </a:xfrm>
          <a:prstGeom prst="rect">
            <a:avLst/>
          </a:prstGeom>
          <a:solidFill>
            <a:schemeClr val="bg1"/>
          </a:solidFill>
          <a:ln w="0">
            <a:noFill/>
            <a:miter lim="800000"/>
            <a:headEnd/>
            <a:tailEnd/>
          </a:ln>
        </p:spPr>
        <p:txBody>
          <a:bodyPr wrap="none" anchor="ctr"/>
          <a:lstStyle/>
          <a:p>
            <a:pPr algn="ctr" eaLnBrk="1" hangingPunct="1">
              <a:defRPr/>
            </a:pPr>
            <a:endParaRPr lang="en-US" altLang="en-US">
              <a:solidFill>
                <a:srgbClr val="000000"/>
              </a:solidFill>
            </a:endParaRPr>
          </a:p>
        </p:txBody>
      </p:sp>
      <p:pic>
        <p:nvPicPr>
          <p:cNvPr id="8" name="Picture 5"/>
          <p:cNvPicPr>
            <a:picLocks noChangeAspect="1" noChangeArrowheads="1"/>
          </p:cNvPicPr>
          <p:nvPr/>
        </p:nvPicPr>
        <p:blipFill>
          <a:blip r:embed="rId5" cstate="print"/>
          <a:srcRect/>
          <a:stretch>
            <a:fillRect/>
          </a:stretch>
        </p:blipFill>
        <p:spPr bwMode="auto">
          <a:xfrm>
            <a:off x="4181476" y="1423989"/>
            <a:ext cx="4149725" cy="2447925"/>
          </a:xfrm>
          <a:prstGeom prst="rect">
            <a:avLst/>
          </a:prstGeom>
          <a:noFill/>
          <a:ln w="9525">
            <a:noFill/>
            <a:miter lim="800000"/>
            <a:headEnd/>
            <a:tailEnd/>
          </a:ln>
        </p:spPr>
      </p:pic>
      <p:sp>
        <p:nvSpPr>
          <p:cNvPr id="9" name="Oval 6"/>
          <p:cNvSpPr>
            <a:spLocks noChangeArrowheads="1"/>
          </p:cNvSpPr>
          <p:nvPr/>
        </p:nvSpPr>
        <p:spPr bwMode="auto">
          <a:xfrm>
            <a:off x="5162551" y="1885950"/>
            <a:ext cx="400050" cy="400050"/>
          </a:xfrm>
          <a:prstGeom prst="ellipse">
            <a:avLst/>
          </a:prstGeom>
          <a:noFill/>
          <a:ln w="31750">
            <a:solidFill>
              <a:schemeClr val="hlink"/>
            </a:solidFill>
            <a:round/>
            <a:headEnd/>
            <a:tailEnd/>
          </a:ln>
        </p:spPr>
        <p:txBody>
          <a:bodyPr wrap="none" anchor="ctr"/>
          <a:lstStyle/>
          <a:p>
            <a:pPr eaLnBrk="1" hangingPunct="1">
              <a:defRPr/>
            </a:pPr>
            <a:endParaRPr lang="en-US" altLang="en-US">
              <a:solidFill>
                <a:srgbClr val="000000"/>
              </a:solidFill>
            </a:endParaRPr>
          </a:p>
        </p:txBody>
      </p:sp>
      <p:sp>
        <p:nvSpPr>
          <p:cNvPr id="10" name="Oval 7"/>
          <p:cNvSpPr>
            <a:spLocks noChangeArrowheads="1"/>
          </p:cNvSpPr>
          <p:nvPr/>
        </p:nvSpPr>
        <p:spPr bwMode="auto">
          <a:xfrm>
            <a:off x="5554664" y="1663700"/>
            <a:ext cx="388937" cy="388938"/>
          </a:xfrm>
          <a:prstGeom prst="ellipse">
            <a:avLst/>
          </a:prstGeom>
          <a:noFill/>
          <a:ln w="31750">
            <a:solidFill>
              <a:schemeClr val="hlink"/>
            </a:solidFill>
            <a:round/>
            <a:headEnd/>
            <a:tailEnd/>
          </a:ln>
        </p:spPr>
        <p:txBody>
          <a:bodyPr wrap="none" anchor="ctr"/>
          <a:lstStyle/>
          <a:p>
            <a:pPr eaLnBrk="1" hangingPunct="1">
              <a:defRPr/>
            </a:pPr>
            <a:endParaRPr lang="en-US" altLang="en-US">
              <a:solidFill>
                <a:srgbClr val="000000"/>
              </a:solidFill>
            </a:endParaRPr>
          </a:p>
        </p:txBody>
      </p:sp>
      <p:sp>
        <p:nvSpPr>
          <p:cNvPr id="11" name="Text Box 8"/>
          <p:cNvSpPr txBox="1">
            <a:spLocks noChangeArrowheads="1"/>
          </p:cNvSpPr>
          <p:nvPr/>
        </p:nvSpPr>
        <p:spPr bwMode="auto">
          <a:xfrm>
            <a:off x="5121729" y="1861458"/>
            <a:ext cx="510076" cy="461665"/>
          </a:xfrm>
          <a:prstGeom prst="rect">
            <a:avLst/>
          </a:prstGeom>
          <a:noFill/>
          <a:ln w="9525">
            <a:noFill/>
            <a:miter lim="800000"/>
            <a:headEnd/>
            <a:tailEnd/>
          </a:ln>
        </p:spPr>
        <p:txBody>
          <a:bodyPr wrap="none">
            <a:spAutoFit/>
          </a:bodyPr>
          <a:lstStyle/>
          <a:p>
            <a:pPr algn="ctr" eaLnBrk="1" hangingPunct="1">
              <a:defRPr/>
            </a:pPr>
            <a:r>
              <a:rPr lang="en-US" altLang="en-US" sz="1200" dirty="0">
                <a:solidFill>
                  <a:srgbClr val="000000"/>
                </a:solidFill>
              </a:rPr>
              <a:t>MT</a:t>
            </a:r>
          </a:p>
          <a:p>
            <a:pPr algn="ctr" eaLnBrk="1" hangingPunct="1">
              <a:defRPr/>
            </a:pPr>
            <a:r>
              <a:rPr lang="en-US" altLang="en-US" sz="1200" dirty="0">
                <a:solidFill>
                  <a:srgbClr val="000000"/>
                </a:solidFill>
              </a:rPr>
              <a:t>MST</a:t>
            </a:r>
          </a:p>
        </p:txBody>
      </p:sp>
      <p:sp>
        <p:nvSpPr>
          <p:cNvPr id="12" name="Text Box 9"/>
          <p:cNvSpPr txBox="1">
            <a:spLocks noChangeArrowheads="1"/>
          </p:cNvSpPr>
          <p:nvPr/>
        </p:nvSpPr>
        <p:spPr bwMode="auto">
          <a:xfrm>
            <a:off x="5521326" y="1752600"/>
            <a:ext cx="422275" cy="274638"/>
          </a:xfrm>
          <a:prstGeom prst="rect">
            <a:avLst/>
          </a:prstGeom>
          <a:noFill/>
          <a:ln w="9525">
            <a:noFill/>
            <a:miter lim="800000"/>
            <a:headEnd/>
            <a:tailEnd/>
          </a:ln>
        </p:spPr>
        <p:txBody>
          <a:bodyPr wrap="none">
            <a:spAutoFit/>
          </a:bodyPr>
          <a:lstStyle/>
          <a:p>
            <a:pPr eaLnBrk="1" hangingPunct="1">
              <a:defRPr/>
            </a:pPr>
            <a:r>
              <a:rPr lang="en-US" altLang="en-US" sz="1200">
                <a:solidFill>
                  <a:srgbClr val="000000"/>
                </a:solidFill>
              </a:rPr>
              <a:t>LIP</a:t>
            </a:r>
          </a:p>
        </p:txBody>
      </p:sp>
      <p:sp>
        <p:nvSpPr>
          <p:cNvPr id="19" name="Oval 18"/>
          <p:cNvSpPr>
            <a:spLocks noChangeArrowheads="1"/>
          </p:cNvSpPr>
          <p:nvPr/>
        </p:nvSpPr>
        <p:spPr bwMode="auto">
          <a:xfrm>
            <a:off x="7162800" y="1828800"/>
            <a:ext cx="609600" cy="609600"/>
          </a:xfrm>
          <a:prstGeom prst="ellipse">
            <a:avLst/>
          </a:prstGeom>
          <a:noFill/>
          <a:ln w="31750">
            <a:solidFill>
              <a:srgbClr val="009999"/>
            </a:solidFill>
            <a:round/>
            <a:headEnd/>
            <a:tailEnd/>
          </a:ln>
        </p:spPr>
        <p:txBody>
          <a:bodyPr wrap="none" anchor="ctr"/>
          <a:lstStyle/>
          <a:p>
            <a:pPr eaLnBrk="1" hangingPunct="1">
              <a:defRPr/>
            </a:pPr>
            <a:endParaRPr lang="en-US" altLang="en-US">
              <a:solidFill>
                <a:srgbClr val="000000"/>
              </a:solidFill>
            </a:endParaRPr>
          </a:p>
        </p:txBody>
      </p:sp>
      <p:sp>
        <p:nvSpPr>
          <p:cNvPr id="22" name="Line 21"/>
          <p:cNvSpPr>
            <a:spLocks noChangeShapeType="1"/>
          </p:cNvSpPr>
          <p:nvPr/>
        </p:nvSpPr>
        <p:spPr bwMode="auto">
          <a:xfrm flipH="1">
            <a:off x="7543800" y="1600200"/>
            <a:ext cx="381000" cy="533400"/>
          </a:xfrm>
          <a:prstGeom prst="line">
            <a:avLst/>
          </a:prstGeom>
          <a:noFill/>
          <a:ln w="19050">
            <a:solidFill>
              <a:schemeClr val="tx1"/>
            </a:solidFill>
            <a:round/>
            <a:headEnd/>
            <a:tailEnd type="triangle" w="med" len="med"/>
          </a:ln>
        </p:spPr>
        <p:txBody>
          <a:bodyPr/>
          <a:lstStyle/>
          <a:p>
            <a:pPr>
              <a:defRPr/>
            </a:pPr>
            <a:endParaRPr lang="en-US">
              <a:solidFill>
                <a:srgbClr val="000000"/>
              </a:solidFill>
            </a:endParaRPr>
          </a:p>
        </p:txBody>
      </p:sp>
      <p:sp>
        <p:nvSpPr>
          <p:cNvPr id="24" name="Text Box 23"/>
          <p:cNvSpPr txBox="1">
            <a:spLocks noChangeArrowheads="1"/>
          </p:cNvSpPr>
          <p:nvPr/>
        </p:nvSpPr>
        <p:spPr bwMode="auto">
          <a:xfrm>
            <a:off x="7518105" y="1335054"/>
            <a:ext cx="827471" cy="276999"/>
          </a:xfrm>
          <a:prstGeom prst="rect">
            <a:avLst/>
          </a:prstGeom>
          <a:noFill/>
          <a:ln w="9525">
            <a:noFill/>
            <a:miter lim="800000"/>
            <a:headEnd/>
            <a:tailEnd/>
          </a:ln>
        </p:spPr>
        <p:txBody>
          <a:bodyPr wrap="none">
            <a:spAutoFit/>
          </a:bodyPr>
          <a:lstStyle/>
          <a:p>
            <a:pPr eaLnBrk="1" hangingPunct="1">
              <a:defRPr/>
            </a:pPr>
            <a:r>
              <a:rPr lang="en-US" altLang="en-US" sz="1200" dirty="0">
                <a:solidFill>
                  <a:srgbClr val="000000"/>
                </a:solidFill>
              </a:rPr>
              <a:t>PFC/FEF</a:t>
            </a:r>
          </a:p>
        </p:txBody>
      </p:sp>
      <p:sp>
        <p:nvSpPr>
          <p:cNvPr id="25" name="Line 24"/>
          <p:cNvSpPr>
            <a:spLocks noChangeShapeType="1"/>
          </p:cNvSpPr>
          <p:nvPr/>
        </p:nvSpPr>
        <p:spPr bwMode="auto">
          <a:xfrm>
            <a:off x="5981700" y="1943101"/>
            <a:ext cx="1181100" cy="238125"/>
          </a:xfrm>
          <a:prstGeom prst="line">
            <a:avLst/>
          </a:prstGeom>
          <a:noFill/>
          <a:ln w="31750">
            <a:solidFill>
              <a:srgbClr val="00CC00"/>
            </a:solidFill>
            <a:prstDash val="sysDot"/>
            <a:round/>
            <a:headEnd type="triangle" w="med" len="med"/>
            <a:tailEnd type="triangle" w="med" len="med"/>
          </a:ln>
        </p:spPr>
        <p:txBody>
          <a:bodyPr/>
          <a:lstStyle/>
          <a:p>
            <a:pPr>
              <a:defRPr/>
            </a:pPr>
            <a:endParaRPr lang="en-US">
              <a:solidFill>
                <a:srgbClr val="000000"/>
              </a:solidFill>
            </a:endParaRPr>
          </a:p>
        </p:txBody>
      </p:sp>
      <p:cxnSp>
        <p:nvCxnSpPr>
          <p:cNvPr id="27" name="AutoShape 26"/>
          <p:cNvCxnSpPr>
            <a:cxnSpLocks noChangeShapeType="1"/>
          </p:cNvCxnSpPr>
          <p:nvPr/>
        </p:nvCxnSpPr>
        <p:spPr bwMode="auto">
          <a:xfrm rot="16200000">
            <a:off x="5319714" y="1644651"/>
            <a:ext cx="287338" cy="388937"/>
          </a:xfrm>
          <a:prstGeom prst="curvedConnector3">
            <a:avLst>
              <a:gd name="adj1" fmla="val 136463"/>
            </a:avLst>
          </a:prstGeom>
          <a:noFill/>
          <a:ln w="31750">
            <a:solidFill>
              <a:srgbClr val="00CC00"/>
            </a:solidFill>
            <a:prstDash val="sysDot"/>
            <a:round/>
            <a:headEnd type="triangle" w="med" len="med"/>
            <a:tailEnd type="triangle" w="med" len="med"/>
          </a:ln>
        </p:spPr>
      </p:cxnSp>
      <p:sp>
        <p:nvSpPr>
          <p:cNvPr id="28" name="Line 27"/>
          <p:cNvSpPr>
            <a:spLocks noChangeShapeType="1"/>
          </p:cNvSpPr>
          <p:nvPr/>
        </p:nvSpPr>
        <p:spPr bwMode="auto">
          <a:xfrm flipV="1">
            <a:off x="4371975" y="2181226"/>
            <a:ext cx="742950" cy="333375"/>
          </a:xfrm>
          <a:prstGeom prst="line">
            <a:avLst/>
          </a:prstGeom>
          <a:noFill/>
          <a:ln w="31750">
            <a:solidFill>
              <a:srgbClr val="00CC00"/>
            </a:solidFill>
            <a:prstDash val="sysDot"/>
            <a:round/>
            <a:headEnd/>
            <a:tailEnd type="triangle" w="med" len="med"/>
          </a:ln>
        </p:spPr>
        <p:txBody>
          <a:bodyPr/>
          <a:lstStyle/>
          <a:p>
            <a:pPr>
              <a:defRPr/>
            </a:pPr>
            <a:endParaRPr lang="en-US">
              <a:solidFill>
                <a:srgbClr val="000000"/>
              </a:solidFill>
            </a:endParaRPr>
          </a:p>
        </p:txBody>
      </p:sp>
      <p:sp>
        <p:nvSpPr>
          <p:cNvPr id="29" name="Line 28"/>
          <p:cNvSpPr>
            <a:spLocks noChangeShapeType="1"/>
          </p:cNvSpPr>
          <p:nvPr/>
        </p:nvSpPr>
        <p:spPr bwMode="auto">
          <a:xfrm flipV="1">
            <a:off x="4743450" y="2305050"/>
            <a:ext cx="457200" cy="533400"/>
          </a:xfrm>
          <a:prstGeom prst="line">
            <a:avLst/>
          </a:prstGeom>
          <a:noFill/>
          <a:ln w="31750">
            <a:solidFill>
              <a:srgbClr val="00CC00"/>
            </a:solidFill>
            <a:prstDash val="sysDot"/>
            <a:round/>
            <a:headEnd/>
            <a:tailEnd type="triangle" w="med" len="med"/>
          </a:ln>
        </p:spPr>
        <p:txBody>
          <a:bodyPr/>
          <a:lstStyle/>
          <a:p>
            <a:pPr>
              <a:defRPr/>
            </a:pPr>
            <a:endParaRPr lang="en-US">
              <a:solidFill>
                <a:srgbClr val="000000"/>
              </a:solidFill>
            </a:endParaRPr>
          </a:p>
        </p:txBody>
      </p:sp>
      <p:sp>
        <p:nvSpPr>
          <p:cNvPr id="30" name="Line 29"/>
          <p:cNvSpPr>
            <a:spLocks noChangeShapeType="1"/>
          </p:cNvSpPr>
          <p:nvPr/>
        </p:nvSpPr>
        <p:spPr bwMode="auto">
          <a:xfrm>
            <a:off x="4524375" y="2057401"/>
            <a:ext cx="533400" cy="9525"/>
          </a:xfrm>
          <a:prstGeom prst="line">
            <a:avLst/>
          </a:prstGeom>
          <a:noFill/>
          <a:ln w="31750">
            <a:solidFill>
              <a:srgbClr val="00CC00"/>
            </a:solidFill>
            <a:prstDash val="sysDot"/>
            <a:round/>
            <a:headEnd/>
            <a:tailEnd type="triangle" w="med" len="med"/>
          </a:ln>
        </p:spPr>
        <p:txBody>
          <a:bodyPr/>
          <a:lstStyle/>
          <a:p>
            <a:pPr>
              <a:defRPr/>
            </a:pPr>
            <a:endParaRPr lang="en-US">
              <a:solidFill>
                <a:srgbClr val="000000"/>
              </a:solidFill>
            </a:endParaRPr>
          </a:p>
        </p:txBody>
      </p:sp>
      <p:sp>
        <p:nvSpPr>
          <p:cNvPr id="18" name="Oval 6"/>
          <p:cNvSpPr>
            <a:spLocks noChangeArrowheads="1"/>
          </p:cNvSpPr>
          <p:nvPr/>
        </p:nvSpPr>
        <p:spPr bwMode="auto">
          <a:xfrm>
            <a:off x="5577287" y="2301876"/>
            <a:ext cx="400050" cy="400050"/>
          </a:xfrm>
          <a:prstGeom prst="ellipse">
            <a:avLst/>
          </a:prstGeom>
          <a:noFill/>
          <a:ln w="31750">
            <a:solidFill>
              <a:schemeClr val="hlink"/>
            </a:solidFill>
            <a:round/>
            <a:headEnd/>
            <a:tailEnd/>
          </a:ln>
        </p:spPr>
        <p:txBody>
          <a:bodyPr wrap="none" anchor="ctr"/>
          <a:lstStyle/>
          <a:p>
            <a:pPr eaLnBrk="1" hangingPunct="1">
              <a:defRPr/>
            </a:pPr>
            <a:endParaRPr lang="en-US" altLang="en-US">
              <a:solidFill>
                <a:srgbClr val="000000"/>
              </a:solidFill>
            </a:endParaRPr>
          </a:p>
        </p:txBody>
      </p:sp>
      <p:sp>
        <p:nvSpPr>
          <p:cNvPr id="20" name="Text Box 8"/>
          <p:cNvSpPr txBox="1">
            <a:spLocks noChangeArrowheads="1"/>
          </p:cNvSpPr>
          <p:nvPr/>
        </p:nvSpPr>
        <p:spPr bwMode="auto">
          <a:xfrm>
            <a:off x="5577287" y="2375465"/>
            <a:ext cx="397866" cy="276999"/>
          </a:xfrm>
          <a:prstGeom prst="rect">
            <a:avLst/>
          </a:prstGeom>
          <a:noFill/>
          <a:ln w="9525">
            <a:noFill/>
            <a:miter lim="800000"/>
            <a:headEnd/>
            <a:tailEnd/>
          </a:ln>
        </p:spPr>
        <p:txBody>
          <a:bodyPr wrap="none">
            <a:spAutoFit/>
          </a:bodyPr>
          <a:lstStyle/>
          <a:p>
            <a:pPr eaLnBrk="1" hangingPunct="1">
              <a:defRPr/>
            </a:pPr>
            <a:r>
              <a:rPr lang="en-US" altLang="en-US" sz="1200" dirty="0">
                <a:solidFill>
                  <a:srgbClr val="000000"/>
                </a:solidFill>
              </a:rPr>
              <a:t>SC</a:t>
            </a:r>
          </a:p>
        </p:txBody>
      </p:sp>
      <p:sp>
        <p:nvSpPr>
          <p:cNvPr id="21" name="Line 24"/>
          <p:cNvSpPr>
            <a:spLocks noChangeShapeType="1"/>
          </p:cNvSpPr>
          <p:nvPr/>
        </p:nvSpPr>
        <p:spPr bwMode="auto">
          <a:xfrm flipH="1" flipV="1">
            <a:off x="5736242" y="1962962"/>
            <a:ext cx="65086" cy="420651"/>
          </a:xfrm>
          <a:prstGeom prst="line">
            <a:avLst/>
          </a:prstGeom>
          <a:noFill/>
          <a:ln w="31750">
            <a:solidFill>
              <a:srgbClr val="00CC00"/>
            </a:solidFill>
            <a:prstDash val="sysDot"/>
            <a:round/>
            <a:headEnd type="triangle" w="med" len="med"/>
            <a:tailEnd type="triangle" w="med" len="med"/>
          </a:ln>
        </p:spPr>
        <p:txBody>
          <a:bodyPr/>
          <a:lstStyle/>
          <a:p>
            <a:pPr>
              <a:defRPr/>
            </a:pPr>
            <a:endParaRPr lang="en-US">
              <a:solidFill>
                <a:srgbClr val="000000"/>
              </a:solidFill>
            </a:endParaRPr>
          </a:p>
        </p:txBody>
      </p:sp>
      <p:sp>
        <p:nvSpPr>
          <p:cNvPr id="23" name="Line 24"/>
          <p:cNvSpPr>
            <a:spLocks noChangeShapeType="1"/>
          </p:cNvSpPr>
          <p:nvPr/>
        </p:nvSpPr>
        <p:spPr bwMode="auto">
          <a:xfrm flipV="1">
            <a:off x="6011873" y="2289174"/>
            <a:ext cx="1142396" cy="209551"/>
          </a:xfrm>
          <a:prstGeom prst="line">
            <a:avLst/>
          </a:prstGeom>
          <a:noFill/>
          <a:ln w="31750">
            <a:solidFill>
              <a:srgbClr val="00CC00"/>
            </a:solidFill>
            <a:prstDash val="sysDot"/>
            <a:round/>
            <a:headEnd type="triangle" w="med" len="med"/>
            <a:tailEnd type="triangle" w="med" len="med"/>
          </a:ln>
        </p:spPr>
        <p:txBody>
          <a:bodyPr/>
          <a:lstStyle/>
          <a:p>
            <a:pPr>
              <a:defRPr/>
            </a:pPr>
            <a:endParaRPr lang="en-US">
              <a:solidFill>
                <a:srgbClr val="000000"/>
              </a:solidFill>
            </a:endParaRPr>
          </a:p>
        </p:txBody>
      </p:sp>
      <p:pic>
        <p:nvPicPr>
          <p:cNvPr id="32" name="Picture 9">
            <a:extLst>
              <a:ext uri="{FF2B5EF4-FFF2-40B4-BE49-F238E27FC236}">
                <a16:creationId xmlns:a16="http://schemas.microsoft.com/office/drawing/2014/main" id="{ACBA26C8-80DE-E285-2709-C89C8AC9D8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2458" y="1570482"/>
            <a:ext cx="639318" cy="63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11" descr="Image result for curvature contour">
            <a:extLst>
              <a:ext uri="{FF2B5EF4-FFF2-40B4-BE49-F238E27FC236}">
                <a16:creationId xmlns:a16="http://schemas.microsoft.com/office/drawing/2014/main" id="{6F44B469-67EE-1F14-FE11-0DD0E489F54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82" t="12664" r="21054" b="13974"/>
          <a:stretch/>
        </p:blipFill>
        <p:spPr bwMode="auto">
          <a:xfrm>
            <a:off x="2902458" y="2286000"/>
            <a:ext cx="639318" cy="639318"/>
          </a:xfrm>
          <a:prstGeom prst="rect">
            <a:avLst/>
          </a:prstGeom>
          <a:noFill/>
          <a:extLst>
            <a:ext uri="{909E8E84-426E-40DD-AFC4-6F175D3DCCD1}">
              <a14:hiddenFill xmlns:a14="http://schemas.microsoft.com/office/drawing/2010/main">
                <a:solidFill>
                  <a:srgbClr val="FFFFFF"/>
                </a:solidFill>
              </a14:hiddenFill>
            </a:ext>
          </a:extLst>
        </p:spPr>
      </p:pic>
      <p:pic>
        <p:nvPicPr>
          <p:cNvPr id="34" name="dots movie high contrast.wmv">
            <a:hlinkClick r:id="" action="ppaction://media"/>
            <a:extLst>
              <a:ext uri="{FF2B5EF4-FFF2-40B4-BE49-F238E27FC236}">
                <a16:creationId xmlns:a16="http://schemas.microsoft.com/office/drawing/2014/main" id="{633425C6-A871-CF6D-B972-A024E4947B8E}"/>
              </a:ext>
            </a:extLst>
          </p:cNvPr>
          <p:cNvPicPr>
            <a:picLocks noChangeAspect="1"/>
          </p:cNvPicPr>
          <p:nvPr>
            <a:videoFile r:link="rId2"/>
            <p:extLst>
              <p:ext uri="{DAA4B4D4-6D71-4841-9C94-3DE7FCFB9230}">
                <p14:media xmlns:p14="http://schemas.microsoft.com/office/powerpoint/2010/main" r:link="rId1"/>
              </p:ext>
            </p:extLst>
          </p:nvPr>
        </p:nvPicPr>
        <p:blipFill rotWithShape="1">
          <a:blip r:embed="rId8" cstate="print"/>
          <a:srcRect l="10770" r="10460"/>
          <a:stretch/>
        </p:blipFill>
        <p:spPr bwMode="auto">
          <a:xfrm>
            <a:off x="2895600" y="2993136"/>
            <a:ext cx="663258" cy="631520"/>
          </a:xfrm>
          <a:prstGeom prst="rect">
            <a:avLst/>
          </a:prstGeom>
          <a:noFill/>
          <a:ln w="9525">
            <a:noFill/>
            <a:miter lim="800000"/>
            <a:headEnd/>
            <a:tailEnd/>
          </a:ln>
          <a:effectLst>
            <a:softEdge rad="31750"/>
          </a:effectLst>
        </p:spPr>
      </p:pic>
      <p:grpSp>
        <p:nvGrpSpPr>
          <p:cNvPr id="35" name="Group 34">
            <a:extLst>
              <a:ext uri="{FF2B5EF4-FFF2-40B4-BE49-F238E27FC236}">
                <a16:creationId xmlns:a16="http://schemas.microsoft.com/office/drawing/2014/main" id="{A5CC375E-2D4F-1FEE-15B7-C7D9F5489285}"/>
              </a:ext>
            </a:extLst>
          </p:cNvPr>
          <p:cNvGrpSpPr/>
          <p:nvPr/>
        </p:nvGrpSpPr>
        <p:grpSpPr>
          <a:xfrm>
            <a:off x="2902458" y="3698748"/>
            <a:ext cx="639318" cy="644652"/>
            <a:chOff x="838200" y="3810000"/>
            <a:chExt cx="533400" cy="492252"/>
          </a:xfrm>
        </p:grpSpPr>
        <p:sp>
          <p:nvSpPr>
            <p:cNvPr id="36" name="Rectangle 35">
              <a:extLst>
                <a:ext uri="{FF2B5EF4-FFF2-40B4-BE49-F238E27FC236}">
                  <a16:creationId xmlns:a16="http://schemas.microsoft.com/office/drawing/2014/main" id="{4D937BA6-1604-76F5-B0D6-98049CDB6A44}"/>
                </a:ext>
              </a:extLst>
            </p:cNvPr>
            <p:cNvSpPr/>
            <p:nvPr/>
          </p:nvSpPr>
          <p:spPr bwMode="auto">
            <a:xfrm>
              <a:off x="838200" y="3810000"/>
              <a:ext cx="533400" cy="492252"/>
            </a:xfrm>
            <a:prstGeom prst="rect">
              <a:avLst/>
            </a:prstGeom>
            <a:solidFill>
              <a:schemeClr val="bg2">
                <a:lumMod val="75000"/>
              </a:schemeClr>
            </a:solidFill>
            <a:ln w="63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n-US"/>
            </a:p>
          </p:txBody>
        </p:sp>
        <p:sp>
          <p:nvSpPr>
            <p:cNvPr id="37" name="Oval 36">
              <a:extLst>
                <a:ext uri="{FF2B5EF4-FFF2-40B4-BE49-F238E27FC236}">
                  <a16:creationId xmlns:a16="http://schemas.microsoft.com/office/drawing/2014/main" id="{05199950-DD58-EF60-07A4-599E5C4C6211}"/>
                </a:ext>
              </a:extLst>
            </p:cNvPr>
            <p:cNvSpPr/>
            <p:nvPr/>
          </p:nvSpPr>
          <p:spPr bwMode="auto">
            <a:xfrm>
              <a:off x="1184082" y="3886200"/>
              <a:ext cx="76200" cy="76200"/>
            </a:xfrm>
            <a:prstGeom prst="ellipse">
              <a:avLst/>
            </a:prstGeom>
            <a:solidFill>
              <a:srgbClr val="FEDD1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n-US"/>
            </a:p>
          </p:txBody>
        </p:sp>
      </p:grpSp>
      <p:pic>
        <p:nvPicPr>
          <p:cNvPr id="38" name="Picture 14">
            <a:extLst>
              <a:ext uri="{FF2B5EF4-FFF2-40B4-BE49-F238E27FC236}">
                <a16:creationId xmlns:a16="http://schemas.microsoft.com/office/drawing/2014/main" id="{8F3F1E91-FDE7-A6AC-03A0-42A50B20255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866" t="15863" r="15866" b="15867"/>
          <a:stretch/>
        </p:blipFill>
        <p:spPr bwMode="auto">
          <a:xfrm>
            <a:off x="2895600" y="838200"/>
            <a:ext cx="663258" cy="663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8" descr="https://upload.wikimedia.org/wikipedia/commons/d/d3/Szakkad.jpg">
            <a:extLst>
              <a:ext uri="{FF2B5EF4-FFF2-40B4-BE49-F238E27FC236}">
                <a16:creationId xmlns:a16="http://schemas.microsoft.com/office/drawing/2014/main" id="{8DA04F59-B0C4-460E-084D-B17642AD16F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1034" r="968"/>
          <a:stretch/>
        </p:blipFill>
        <p:spPr bwMode="auto">
          <a:xfrm>
            <a:off x="8861130" y="2552699"/>
            <a:ext cx="776844" cy="10654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descr="http://www.scielo.org.co/img/revistas/dyna/v79n171/a05fig01.gif">
            <a:extLst>
              <a:ext uri="{FF2B5EF4-FFF2-40B4-BE49-F238E27FC236}">
                <a16:creationId xmlns:a16="http://schemas.microsoft.com/office/drawing/2014/main" id="{E127E820-5A36-9308-E6CD-1520FB2EF2C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86800" y="1407096"/>
            <a:ext cx="1125504" cy="87890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p:cNvCxnSpPr/>
          <p:nvPr/>
        </p:nvCxnSpPr>
        <p:spPr bwMode="auto">
          <a:xfrm flipV="1">
            <a:off x="3243424" y="3080296"/>
            <a:ext cx="0" cy="457200"/>
          </a:xfrm>
          <a:prstGeom prst="straightConnector1">
            <a:avLst/>
          </a:prstGeom>
          <a:solidFill>
            <a:schemeClr val="accent1"/>
          </a:solidFill>
          <a:ln w="19050" cap="flat" cmpd="sng" algn="ctr">
            <a:solidFill>
              <a:srgbClr val="FFFF00"/>
            </a:solidFill>
            <a:prstDash val="solid"/>
            <a:round/>
            <a:headEnd type="none" w="med" len="med"/>
            <a:tailEnd type="triangle"/>
          </a:ln>
          <a:effectLst/>
        </p:spPr>
      </p:cxnSp>
    </p:spTree>
    <p:extLst>
      <p:ext uri="{BB962C8B-B14F-4D97-AF65-F5344CB8AC3E}">
        <p14:creationId xmlns:p14="http://schemas.microsoft.com/office/powerpoint/2010/main" val="367476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61" repeatCount="indefinite" fill="hold" display="0">
                  <p:stCondLst>
                    <p:cond delay="indefinite"/>
                  </p:stCondLst>
                  <p:endCondLst>
                    <p:cond evt="onPrev" delay="0">
                      <p:tgtEl>
                        <p:sldTgt/>
                      </p:tgtEl>
                    </p:cond>
                  </p:endCondLst>
                </p:cTn>
                <p:tgtEl>
                  <p:spTgt spid="34"/>
                </p:tgtEl>
              </p:cMediaNode>
            </p:video>
          </p:childTnLst>
        </p:cTn>
      </p:par>
    </p:tnLst>
    <p:bldLst>
      <p:bldP spid="9" grpId="0" animBg="1"/>
      <p:bldP spid="10" grpId="0" animBg="1"/>
      <p:bldP spid="11" grpId="0"/>
      <p:bldP spid="12" grpId="0"/>
      <p:bldP spid="19" grpId="0" animBg="1"/>
      <p:bldP spid="22" grpId="0" animBg="1"/>
      <p:bldP spid="24" grpId="0"/>
      <p:bldP spid="25" grpId="0" animBg="1"/>
      <p:bldP spid="28" grpId="0" animBg="1"/>
      <p:bldP spid="29" grpId="0" animBg="1"/>
      <p:bldP spid="30" grpId="0" animBg="1"/>
      <p:bldP spid="18" grpId="0" animBg="1"/>
      <p:bldP spid="20" grpId="0"/>
      <p:bldP spid="21"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74F569D-64AD-4941-A6ED-1D1B04BDEAE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6335" y="1556940"/>
            <a:ext cx="4942737" cy="4462860"/>
          </a:xfrm>
          <a:prstGeom prst="rect">
            <a:avLst/>
          </a:prstGeom>
        </p:spPr>
      </p:pic>
      <p:sp>
        <p:nvSpPr>
          <p:cNvPr id="22" name="Title 1">
            <a:extLst>
              <a:ext uri="{FF2B5EF4-FFF2-40B4-BE49-F238E27FC236}">
                <a16:creationId xmlns:a16="http://schemas.microsoft.com/office/drawing/2014/main" id="{BACDE640-70DB-436F-866E-229A35AB661E}"/>
              </a:ext>
            </a:extLst>
          </p:cNvPr>
          <p:cNvSpPr txBox="1">
            <a:spLocks/>
          </p:cNvSpPr>
          <p:nvPr/>
        </p:nvSpPr>
        <p:spPr>
          <a:xfrm>
            <a:off x="609600" y="228600"/>
            <a:ext cx="11296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otham Book" pitchFamily="50" charset="0"/>
                <a:ea typeface="+mj-ea"/>
                <a:cs typeface="Gotham Book" pitchFamily="50"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black"/>
                </a:solidFill>
                <a:latin typeface="Calibri Light" panose="020F0302020204030204"/>
              </a:rPr>
              <a:t>Simultaneous</a:t>
            </a:r>
            <a:r>
              <a:rPr kumimoji="0" lang="en-US" sz="2800" b="1" i="0" u="none" strike="noStrike" kern="1200" cap="none" spc="0" normalizeH="0" baseline="0" noProof="0" dirty="0">
                <a:ln>
                  <a:noFill/>
                </a:ln>
                <a:solidFill>
                  <a:prstClr val="black"/>
                </a:solidFill>
                <a:effectLst/>
                <a:uLnTx/>
                <a:uFillTx/>
                <a:latin typeface="Calibri Light" panose="020F0302020204030204"/>
                <a:ea typeface="+mj-ea"/>
              </a:rPr>
              <a:t> recordings </a:t>
            </a:r>
            <a:r>
              <a:rPr kumimoji="0" lang="en-US" sz="2800" b="1" i="0" u="none" strike="noStrike" kern="1200" cap="none" spc="0" normalizeH="0" baseline="0" noProof="0" dirty="0" smtClean="0">
                <a:ln>
                  <a:noFill/>
                </a:ln>
                <a:solidFill>
                  <a:prstClr val="black"/>
                </a:solidFill>
                <a:effectLst/>
                <a:uLnTx/>
                <a:uFillTx/>
                <a:latin typeface="Calibri Light" panose="020F0302020204030204"/>
                <a:ea typeface="+mj-ea"/>
              </a:rPr>
              <a:t>capture encoding </a:t>
            </a:r>
            <a:r>
              <a:rPr kumimoji="0" lang="en-US" sz="2800" b="1" i="0" u="none" strike="noStrike" kern="1200" cap="none" spc="0" normalizeH="0" baseline="0" noProof="0" dirty="0">
                <a:ln>
                  <a:noFill/>
                </a:ln>
                <a:solidFill>
                  <a:prstClr val="black"/>
                </a:solidFill>
                <a:effectLst/>
                <a:uLnTx/>
                <a:uFillTx/>
                <a:latin typeface="Calibri Light" panose="020F0302020204030204"/>
                <a:ea typeface="+mj-ea"/>
              </a:rPr>
              <a:t>of categorical </a:t>
            </a:r>
            <a:r>
              <a:rPr kumimoji="0" lang="en-US" sz="2800" b="1" i="0" u="none" strike="noStrike" kern="1200" cap="none" spc="0" normalizeH="0" baseline="0" noProof="0" dirty="0" smtClean="0">
                <a:ln>
                  <a:noFill/>
                </a:ln>
                <a:solidFill>
                  <a:prstClr val="black"/>
                </a:solidFill>
                <a:effectLst/>
                <a:uLnTx/>
                <a:uFillTx/>
                <a:latin typeface="Calibri Light" panose="020F0302020204030204"/>
                <a:ea typeface="+mj-ea"/>
              </a:rPr>
              <a:t>decisions across multiple primate brain areas at the single neuron and population levels.</a:t>
            </a:r>
            <a:r>
              <a:rPr kumimoji="0" lang="en-US" sz="2800" b="1" i="0" u="none" strike="noStrike" kern="1200" cap="none" spc="0" normalizeH="0" baseline="0" noProof="0" dirty="0">
                <a:ln>
                  <a:noFill/>
                </a:ln>
                <a:solidFill>
                  <a:prstClr val="black"/>
                </a:solidFill>
                <a:effectLst/>
                <a:uLnTx/>
                <a:uFillTx/>
                <a:latin typeface="Calibri Light" panose="020F0302020204030204"/>
                <a:ea typeface="+mj-ea"/>
              </a:rPr>
              <a:t/>
            </a:r>
            <a:br>
              <a:rPr kumimoji="0" lang="en-US" sz="2800" b="1" i="0" u="none" strike="noStrike" kern="1200" cap="none" spc="0" normalizeH="0" baseline="0" noProof="0" dirty="0">
                <a:ln>
                  <a:noFill/>
                </a:ln>
                <a:solidFill>
                  <a:prstClr val="black"/>
                </a:solidFill>
                <a:effectLst/>
                <a:uLnTx/>
                <a:uFillTx/>
                <a:latin typeface="Calibri Light" panose="020F0302020204030204"/>
                <a:ea typeface="+mj-ea"/>
              </a:rPr>
            </a:br>
            <a:endParaRPr kumimoji="0" lang="en-US" sz="2800" b="0" i="0" u="none" strike="noStrike" kern="1200" cap="none" spc="0" normalizeH="0" baseline="0" noProof="0" dirty="0">
              <a:ln>
                <a:noFill/>
              </a:ln>
              <a:solidFill>
                <a:prstClr val="black"/>
              </a:solidFill>
              <a:effectLst/>
              <a:uLnTx/>
              <a:uFillTx/>
              <a:latin typeface="Calibri Light" panose="020F0302020204030204"/>
              <a:ea typeface="+mj-ea"/>
            </a:endParaRPr>
          </a:p>
        </p:txBody>
      </p:sp>
      <p:grpSp>
        <p:nvGrpSpPr>
          <p:cNvPr id="8" name="Group 7">
            <a:extLst>
              <a:ext uri="{FF2B5EF4-FFF2-40B4-BE49-F238E27FC236}">
                <a16:creationId xmlns:a16="http://schemas.microsoft.com/office/drawing/2014/main" id="{14610D5D-EC34-43F1-8CEA-9CB9B7661270}"/>
              </a:ext>
            </a:extLst>
          </p:cNvPr>
          <p:cNvGrpSpPr/>
          <p:nvPr/>
        </p:nvGrpSpPr>
        <p:grpSpPr>
          <a:xfrm>
            <a:off x="6591300" y="1314118"/>
            <a:ext cx="4314825" cy="1202068"/>
            <a:chOff x="481394" y="1844676"/>
            <a:chExt cx="10695812" cy="2979749"/>
          </a:xfrm>
        </p:grpSpPr>
        <p:pic>
          <p:nvPicPr>
            <p:cNvPr id="26" name="Picture 25">
              <a:extLst>
                <a:ext uri="{FF2B5EF4-FFF2-40B4-BE49-F238E27FC236}">
                  <a16:creationId xmlns:a16="http://schemas.microsoft.com/office/drawing/2014/main" id="{66DC7D66-AAF5-4304-BC85-EC5C8A53AC79}"/>
                </a:ext>
              </a:extLst>
            </p:cNvPr>
            <p:cNvPicPr>
              <a:picLocks noChangeAspect="1"/>
            </p:cNvPicPr>
            <p:nvPr/>
          </p:nvPicPr>
          <p:blipFill>
            <a:blip r:embed="rId4"/>
            <a:stretch>
              <a:fillRect/>
            </a:stretch>
          </p:blipFill>
          <p:spPr>
            <a:xfrm rot="5400000">
              <a:off x="4364254" y="-1988526"/>
              <a:ext cx="2930091" cy="10695812"/>
            </a:xfrm>
            <a:prstGeom prst="rect">
              <a:avLst/>
            </a:prstGeom>
          </p:spPr>
        </p:pic>
        <p:pic>
          <p:nvPicPr>
            <p:cNvPr id="27" name="Picture 26">
              <a:extLst>
                <a:ext uri="{FF2B5EF4-FFF2-40B4-BE49-F238E27FC236}">
                  <a16:creationId xmlns:a16="http://schemas.microsoft.com/office/drawing/2014/main" id="{FBBD65EB-CDF0-4617-8E58-BE9F3D1776F6}"/>
                </a:ext>
              </a:extLst>
            </p:cNvPr>
            <p:cNvPicPr>
              <a:picLocks noChangeAspect="1"/>
            </p:cNvPicPr>
            <p:nvPr/>
          </p:nvPicPr>
          <p:blipFill rotWithShape="1">
            <a:blip r:embed="rId5"/>
            <a:srcRect t="6181" r="10343"/>
            <a:stretch/>
          </p:blipFill>
          <p:spPr>
            <a:xfrm rot="10485618">
              <a:off x="8645847" y="1844676"/>
              <a:ext cx="2026176" cy="1737502"/>
            </a:xfrm>
            <a:prstGeom prst="rect">
              <a:avLst/>
            </a:prstGeom>
          </p:spPr>
        </p:pic>
      </p:grpSp>
      <p:pic>
        <p:nvPicPr>
          <p:cNvPr id="28" name="Picture 27">
            <a:extLst>
              <a:ext uri="{FF2B5EF4-FFF2-40B4-BE49-F238E27FC236}">
                <a16:creationId xmlns:a16="http://schemas.microsoft.com/office/drawing/2014/main" id="{02D58BD5-8522-447A-8A2F-27AD3921D8E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4890" t="28838" r="16304" b="30790"/>
          <a:stretch/>
        </p:blipFill>
        <p:spPr>
          <a:xfrm rot="5400000">
            <a:off x="5373098" y="3239371"/>
            <a:ext cx="3199245" cy="1984826"/>
          </a:xfrm>
          <a:prstGeom prst="rect">
            <a:avLst/>
          </a:prstGeom>
        </p:spPr>
      </p:pic>
      <p:pic>
        <p:nvPicPr>
          <p:cNvPr id="29" name="Picture 28">
            <a:extLst>
              <a:ext uri="{FF2B5EF4-FFF2-40B4-BE49-F238E27FC236}">
                <a16:creationId xmlns:a16="http://schemas.microsoft.com/office/drawing/2014/main" id="{D12F87AC-347A-4780-9ECE-3E8959BDE5D8}"/>
              </a:ext>
            </a:extLst>
          </p:cNvPr>
          <p:cNvPicPr>
            <a:picLocks noChangeAspect="1"/>
          </p:cNvPicPr>
          <p:nvPr/>
        </p:nvPicPr>
        <p:blipFill rotWithShape="1">
          <a:blip r:embed="rId7"/>
          <a:srcRect l="55691" t="6070" b="23643"/>
          <a:stretch/>
        </p:blipFill>
        <p:spPr>
          <a:xfrm>
            <a:off x="7965134" y="2632162"/>
            <a:ext cx="3227910" cy="3199246"/>
          </a:xfrm>
          <a:prstGeom prst="rect">
            <a:avLst/>
          </a:prstGeom>
        </p:spPr>
      </p:pic>
      <p:pic>
        <p:nvPicPr>
          <p:cNvPr id="11" name="Picture 2" descr="Oliver Zhu">
            <a:extLst>
              <a:ext uri="{FF2B5EF4-FFF2-40B4-BE49-F238E27FC236}">
                <a16:creationId xmlns:a16="http://schemas.microsoft.com/office/drawing/2014/main" id="{8E942C95-4EB0-9D60-3F5B-F7DC8E38E24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7916" t="4244" r="10365" b="30326"/>
          <a:stretch/>
        </p:blipFill>
        <p:spPr bwMode="auto">
          <a:xfrm>
            <a:off x="2767090" y="5486399"/>
            <a:ext cx="1460934" cy="13327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Vinay Shirhatti, Ph.D.">
            <a:extLst>
              <a:ext uri="{FF2B5EF4-FFF2-40B4-BE49-F238E27FC236}">
                <a16:creationId xmlns:a16="http://schemas.microsoft.com/office/drawing/2014/main" id="{C5DFC072-2D53-F8D9-8C81-2BBE1491216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3940" b="5588"/>
          <a:stretch/>
        </p:blipFill>
        <p:spPr bwMode="auto">
          <a:xfrm>
            <a:off x="4285178" y="5471943"/>
            <a:ext cx="1461416" cy="1436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2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noChangeAspect="1"/>
          </p:cNvGrpSpPr>
          <p:nvPr/>
        </p:nvGrpSpPr>
        <p:grpSpPr bwMode="auto">
          <a:xfrm>
            <a:off x="2849563" y="2025651"/>
            <a:ext cx="2741613" cy="2741613"/>
            <a:chOff x="3216" y="1344"/>
            <a:chExt cx="960" cy="960"/>
          </a:xfrm>
        </p:grpSpPr>
        <p:sp>
          <p:nvSpPr>
            <p:cNvPr id="25628" name="Line 3"/>
            <p:cNvSpPr>
              <a:spLocks noChangeAspect="1" noChangeShapeType="1"/>
            </p:cNvSpPr>
            <p:nvPr/>
          </p:nvSpPr>
          <p:spPr bwMode="auto">
            <a:xfrm rot="10800000" flipV="1">
              <a:off x="3696" y="1824"/>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29" name="Line 4"/>
            <p:cNvSpPr>
              <a:spLocks noChangeAspect="1" noChangeShapeType="1"/>
            </p:cNvSpPr>
            <p:nvPr/>
          </p:nvSpPr>
          <p:spPr bwMode="auto">
            <a:xfrm rot="12600000" flipV="1">
              <a:off x="3576" y="1791"/>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0" name="Line 5"/>
            <p:cNvSpPr>
              <a:spLocks noChangeAspect="1" noChangeShapeType="1"/>
            </p:cNvSpPr>
            <p:nvPr/>
          </p:nvSpPr>
          <p:spPr bwMode="auto">
            <a:xfrm rot="14400000" flipV="1">
              <a:off x="3489" y="1704"/>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1" name="Line 6"/>
            <p:cNvSpPr>
              <a:spLocks noChangeAspect="1" noChangeShapeType="1"/>
            </p:cNvSpPr>
            <p:nvPr/>
          </p:nvSpPr>
          <p:spPr bwMode="auto">
            <a:xfrm rot="16200000" flipV="1">
              <a:off x="3456" y="1584"/>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2" name="Line 7"/>
            <p:cNvSpPr>
              <a:spLocks noChangeAspect="1" noChangeShapeType="1"/>
            </p:cNvSpPr>
            <p:nvPr/>
          </p:nvSpPr>
          <p:spPr bwMode="auto">
            <a:xfrm flipV="1">
              <a:off x="3696" y="1344"/>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3" name="Line 8"/>
            <p:cNvSpPr>
              <a:spLocks noChangeAspect="1" noChangeShapeType="1"/>
            </p:cNvSpPr>
            <p:nvPr/>
          </p:nvSpPr>
          <p:spPr bwMode="auto">
            <a:xfrm rot="18000000" flipV="1">
              <a:off x="3489" y="1464"/>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4" name="Line 9"/>
            <p:cNvSpPr>
              <a:spLocks noChangeAspect="1" noChangeShapeType="1"/>
            </p:cNvSpPr>
            <p:nvPr/>
          </p:nvSpPr>
          <p:spPr bwMode="auto">
            <a:xfrm rot="7200000" flipV="1">
              <a:off x="3903" y="1704"/>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5" name="Line 10"/>
            <p:cNvSpPr>
              <a:spLocks noChangeAspect="1" noChangeShapeType="1"/>
            </p:cNvSpPr>
            <p:nvPr/>
          </p:nvSpPr>
          <p:spPr bwMode="auto">
            <a:xfrm rot="9000000" flipV="1">
              <a:off x="3816" y="1791"/>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6" name="Line 11"/>
            <p:cNvSpPr>
              <a:spLocks noChangeAspect="1" noChangeShapeType="1"/>
            </p:cNvSpPr>
            <p:nvPr/>
          </p:nvSpPr>
          <p:spPr bwMode="auto">
            <a:xfrm rot="3600000" flipV="1">
              <a:off x="3903" y="1464"/>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7" name="Line 12"/>
            <p:cNvSpPr>
              <a:spLocks noChangeAspect="1" noChangeShapeType="1"/>
            </p:cNvSpPr>
            <p:nvPr/>
          </p:nvSpPr>
          <p:spPr bwMode="auto">
            <a:xfrm rot="19800000" flipV="1">
              <a:off x="3576" y="1377"/>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8" name="Line 13"/>
            <p:cNvSpPr>
              <a:spLocks noChangeAspect="1" noChangeShapeType="1"/>
            </p:cNvSpPr>
            <p:nvPr/>
          </p:nvSpPr>
          <p:spPr bwMode="auto">
            <a:xfrm rot="5400000" flipV="1">
              <a:off x="3936" y="1584"/>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sp>
          <p:nvSpPr>
            <p:cNvPr id="25639" name="Line 14"/>
            <p:cNvSpPr>
              <a:spLocks noChangeAspect="1" noChangeShapeType="1"/>
            </p:cNvSpPr>
            <p:nvPr/>
          </p:nvSpPr>
          <p:spPr bwMode="auto">
            <a:xfrm rot="1800000" flipV="1">
              <a:off x="3816" y="1377"/>
              <a:ext cx="0" cy="480"/>
            </a:xfrm>
            <a:prstGeom prst="line">
              <a:avLst/>
            </a:prstGeom>
            <a:noFill/>
            <a:ln w="63500">
              <a:solidFill>
                <a:srgbClr val="FFFFCC"/>
              </a:solidFill>
              <a:round/>
              <a:headEnd/>
              <a:tailEnd type="triangle" w="med" len="med"/>
            </a:ln>
          </p:spPr>
          <p:txBody>
            <a:bodyPr/>
            <a:lstStyle/>
            <a:p>
              <a:pPr>
                <a:defRPr/>
              </a:pPr>
              <a:endParaRPr lang="en-US">
                <a:solidFill>
                  <a:srgbClr val="000000"/>
                </a:solidFill>
              </a:endParaRPr>
            </a:p>
          </p:txBody>
        </p:sp>
      </p:grpSp>
      <p:sp>
        <p:nvSpPr>
          <p:cNvPr id="25603" name="AutoShape 15"/>
          <p:cNvSpPr>
            <a:spLocks/>
          </p:cNvSpPr>
          <p:nvPr/>
        </p:nvSpPr>
        <p:spPr bwMode="auto">
          <a:xfrm rot="720000">
            <a:off x="5602287" y="3444875"/>
            <a:ext cx="76200" cy="685800"/>
          </a:xfrm>
          <a:prstGeom prst="rightBracket">
            <a:avLst>
              <a:gd name="adj" fmla="val 75000"/>
            </a:avLst>
          </a:prstGeom>
          <a:noFill/>
          <a:ln w="19050">
            <a:solidFill>
              <a:schemeClr val="tx1"/>
            </a:solidFill>
            <a:prstDash val="sysDot"/>
            <a:round/>
            <a:headEnd/>
            <a:tailEnd/>
          </a:ln>
        </p:spPr>
        <p:txBody>
          <a:bodyPr wrap="none" anchor="ctr"/>
          <a:lstStyle/>
          <a:p>
            <a:pPr eaLnBrk="1" hangingPunct="1">
              <a:defRPr/>
            </a:pPr>
            <a:endParaRPr lang="en-US" altLang="en-US">
              <a:solidFill>
                <a:srgbClr val="000000"/>
              </a:solidFill>
            </a:endParaRPr>
          </a:p>
        </p:txBody>
      </p:sp>
      <p:sp>
        <p:nvSpPr>
          <p:cNvPr id="25604" name="Text Box 16"/>
          <p:cNvSpPr txBox="1">
            <a:spLocks noChangeArrowheads="1"/>
          </p:cNvSpPr>
          <p:nvPr/>
        </p:nvSpPr>
        <p:spPr bwMode="auto">
          <a:xfrm>
            <a:off x="5681662" y="3648075"/>
            <a:ext cx="490538" cy="336550"/>
          </a:xfrm>
          <a:prstGeom prst="rect">
            <a:avLst/>
          </a:prstGeom>
          <a:noFill/>
          <a:ln w="9525">
            <a:noFill/>
            <a:miter lim="800000"/>
            <a:headEnd/>
            <a:tailEnd/>
          </a:ln>
        </p:spPr>
        <p:txBody>
          <a:bodyPr wrap="none">
            <a:spAutoFit/>
          </a:bodyPr>
          <a:lstStyle/>
          <a:p>
            <a:pPr eaLnBrk="1" hangingPunct="1">
              <a:defRPr/>
            </a:pPr>
            <a:r>
              <a:rPr lang="en-US" altLang="en-US" sz="1600" b="0">
                <a:solidFill>
                  <a:srgbClr val="000000"/>
                </a:solidFill>
              </a:rPr>
              <a:t>30°</a:t>
            </a:r>
          </a:p>
        </p:txBody>
      </p:sp>
      <p:sp>
        <p:nvSpPr>
          <p:cNvPr id="355345" name="Line 17"/>
          <p:cNvSpPr>
            <a:spLocks noChangeAspect="1" noChangeShapeType="1"/>
          </p:cNvSpPr>
          <p:nvPr/>
        </p:nvSpPr>
        <p:spPr bwMode="auto">
          <a:xfrm rot="2700000">
            <a:off x="2605087" y="3429000"/>
            <a:ext cx="3289300" cy="0"/>
          </a:xfrm>
          <a:prstGeom prst="line">
            <a:avLst/>
          </a:prstGeom>
          <a:noFill/>
          <a:ln w="44450">
            <a:solidFill>
              <a:srgbClr val="FFFF00"/>
            </a:solidFill>
            <a:prstDash val="sysDot"/>
            <a:round/>
            <a:headEnd/>
            <a:tailEnd/>
          </a:ln>
        </p:spPr>
        <p:txBody>
          <a:bodyPr/>
          <a:lstStyle/>
          <a:p>
            <a:pPr>
              <a:defRPr/>
            </a:pPr>
            <a:endParaRPr lang="en-US">
              <a:solidFill>
                <a:srgbClr val="000000"/>
              </a:solidFill>
            </a:endParaRPr>
          </a:p>
        </p:txBody>
      </p:sp>
      <p:sp>
        <p:nvSpPr>
          <p:cNvPr id="355346" name="Text Box 18"/>
          <p:cNvSpPr txBox="1">
            <a:spLocks noChangeArrowheads="1"/>
          </p:cNvSpPr>
          <p:nvPr/>
        </p:nvSpPr>
        <p:spPr bwMode="auto">
          <a:xfrm>
            <a:off x="3995737" y="5073650"/>
            <a:ext cx="1911350" cy="336550"/>
          </a:xfrm>
          <a:prstGeom prst="rect">
            <a:avLst/>
          </a:prstGeom>
          <a:noFill/>
          <a:ln w="9525">
            <a:noFill/>
            <a:miter lim="800000"/>
            <a:headEnd/>
            <a:tailEnd/>
          </a:ln>
        </p:spPr>
        <p:txBody>
          <a:bodyPr wrap="none">
            <a:spAutoFit/>
          </a:bodyPr>
          <a:lstStyle/>
          <a:p>
            <a:pPr eaLnBrk="1" hangingPunct="1">
              <a:defRPr/>
            </a:pPr>
            <a:r>
              <a:rPr lang="en-US" altLang="en-US" sz="1600" b="0">
                <a:solidFill>
                  <a:srgbClr val="000000"/>
                </a:solidFill>
              </a:rPr>
              <a:t>Category boundary</a:t>
            </a:r>
          </a:p>
        </p:txBody>
      </p:sp>
      <p:sp>
        <p:nvSpPr>
          <p:cNvPr id="355347" name="Line 19"/>
          <p:cNvSpPr>
            <a:spLocks noChangeShapeType="1"/>
          </p:cNvSpPr>
          <p:nvPr/>
        </p:nvSpPr>
        <p:spPr bwMode="auto">
          <a:xfrm flipV="1">
            <a:off x="4910137" y="4540250"/>
            <a:ext cx="304800" cy="533400"/>
          </a:xfrm>
          <a:prstGeom prst="line">
            <a:avLst/>
          </a:prstGeom>
          <a:noFill/>
          <a:ln w="38100">
            <a:solidFill>
              <a:schemeClr val="tx1"/>
            </a:solidFill>
            <a:round/>
            <a:headEnd/>
            <a:tailEnd type="triangle" w="med" len="med"/>
          </a:ln>
        </p:spPr>
        <p:txBody>
          <a:bodyPr/>
          <a:lstStyle/>
          <a:p>
            <a:pPr>
              <a:defRPr/>
            </a:pPr>
            <a:endParaRPr lang="en-US">
              <a:solidFill>
                <a:srgbClr val="000000"/>
              </a:solidFill>
            </a:endParaRPr>
          </a:p>
        </p:txBody>
      </p:sp>
      <p:grpSp>
        <p:nvGrpSpPr>
          <p:cNvPr id="3" name="Group 20"/>
          <p:cNvGrpSpPr>
            <a:grpSpLocks/>
          </p:cNvGrpSpPr>
          <p:nvPr/>
        </p:nvGrpSpPr>
        <p:grpSpPr bwMode="auto">
          <a:xfrm>
            <a:off x="2852738" y="1784350"/>
            <a:ext cx="2741613" cy="3289300"/>
            <a:chOff x="1874" y="1288"/>
            <a:chExt cx="1727" cy="2072"/>
          </a:xfrm>
        </p:grpSpPr>
        <p:sp>
          <p:nvSpPr>
            <p:cNvPr id="25615" name="Line 21"/>
            <p:cNvSpPr>
              <a:spLocks noChangeAspect="1" noChangeShapeType="1"/>
            </p:cNvSpPr>
            <p:nvPr/>
          </p:nvSpPr>
          <p:spPr bwMode="auto">
            <a:xfrm rot="10800000" flipV="1">
              <a:off x="2738" y="2302"/>
              <a:ext cx="0" cy="864"/>
            </a:xfrm>
            <a:prstGeom prst="line">
              <a:avLst/>
            </a:prstGeom>
            <a:noFill/>
            <a:ln w="63500">
              <a:solidFill>
                <a:srgbClr val="0000FF"/>
              </a:solidFill>
              <a:round/>
              <a:headEnd/>
              <a:tailEnd type="triangle" w="med" len="med"/>
            </a:ln>
          </p:spPr>
          <p:txBody>
            <a:bodyPr/>
            <a:lstStyle/>
            <a:p>
              <a:pPr>
                <a:defRPr/>
              </a:pPr>
              <a:endParaRPr lang="en-US">
                <a:solidFill>
                  <a:srgbClr val="000000"/>
                </a:solidFill>
              </a:endParaRPr>
            </a:p>
          </p:txBody>
        </p:sp>
        <p:sp>
          <p:nvSpPr>
            <p:cNvPr id="25616" name="Line 22"/>
            <p:cNvSpPr>
              <a:spLocks noChangeAspect="1" noChangeShapeType="1"/>
            </p:cNvSpPr>
            <p:nvPr/>
          </p:nvSpPr>
          <p:spPr bwMode="auto">
            <a:xfrm rot="12600000" flipV="1">
              <a:off x="2522" y="2243"/>
              <a:ext cx="0" cy="863"/>
            </a:xfrm>
            <a:prstGeom prst="line">
              <a:avLst/>
            </a:prstGeom>
            <a:noFill/>
            <a:ln w="63500">
              <a:solidFill>
                <a:srgbClr val="0000FF"/>
              </a:solidFill>
              <a:round/>
              <a:headEnd/>
              <a:tailEnd type="triangle" w="med" len="med"/>
            </a:ln>
          </p:spPr>
          <p:txBody>
            <a:bodyPr/>
            <a:lstStyle/>
            <a:p>
              <a:pPr>
                <a:defRPr/>
              </a:pPr>
              <a:endParaRPr lang="en-US">
                <a:solidFill>
                  <a:srgbClr val="000000"/>
                </a:solidFill>
              </a:endParaRPr>
            </a:p>
          </p:txBody>
        </p:sp>
        <p:sp>
          <p:nvSpPr>
            <p:cNvPr id="25617" name="Line 23"/>
            <p:cNvSpPr>
              <a:spLocks noChangeAspect="1" noChangeShapeType="1"/>
            </p:cNvSpPr>
            <p:nvPr/>
          </p:nvSpPr>
          <p:spPr bwMode="auto">
            <a:xfrm rot="14400000" flipV="1">
              <a:off x="2365" y="2086"/>
              <a:ext cx="0" cy="864"/>
            </a:xfrm>
            <a:prstGeom prst="line">
              <a:avLst/>
            </a:prstGeom>
            <a:noFill/>
            <a:ln w="63500">
              <a:solidFill>
                <a:srgbClr val="0000FF"/>
              </a:solidFill>
              <a:round/>
              <a:headEnd/>
              <a:tailEnd type="triangle" w="med" len="med"/>
            </a:ln>
          </p:spPr>
          <p:txBody>
            <a:bodyPr/>
            <a:lstStyle/>
            <a:p>
              <a:pPr>
                <a:defRPr/>
              </a:pPr>
              <a:endParaRPr lang="en-US">
                <a:solidFill>
                  <a:srgbClr val="000000"/>
                </a:solidFill>
              </a:endParaRPr>
            </a:p>
          </p:txBody>
        </p:sp>
        <p:sp>
          <p:nvSpPr>
            <p:cNvPr id="25618" name="Line 24"/>
            <p:cNvSpPr>
              <a:spLocks noChangeAspect="1" noChangeShapeType="1"/>
            </p:cNvSpPr>
            <p:nvPr/>
          </p:nvSpPr>
          <p:spPr bwMode="auto">
            <a:xfrm rot="16200000" flipV="1">
              <a:off x="2306" y="1870"/>
              <a:ext cx="0" cy="864"/>
            </a:xfrm>
            <a:prstGeom prst="line">
              <a:avLst/>
            </a:prstGeom>
            <a:noFill/>
            <a:ln w="63500">
              <a:solidFill>
                <a:srgbClr val="0000FF"/>
              </a:solidFill>
              <a:round/>
              <a:headEnd/>
              <a:tailEnd type="triangle" w="med" len="med"/>
            </a:ln>
          </p:spPr>
          <p:txBody>
            <a:bodyPr/>
            <a:lstStyle/>
            <a:p>
              <a:pPr>
                <a:defRPr/>
              </a:pPr>
              <a:endParaRPr lang="en-US">
                <a:solidFill>
                  <a:srgbClr val="000000"/>
                </a:solidFill>
              </a:endParaRPr>
            </a:p>
          </p:txBody>
        </p:sp>
        <p:sp>
          <p:nvSpPr>
            <p:cNvPr id="25619" name="Line 25"/>
            <p:cNvSpPr>
              <a:spLocks noChangeAspect="1" noChangeShapeType="1"/>
            </p:cNvSpPr>
            <p:nvPr/>
          </p:nvSpPr>
          <p:spPr bwMode="auto">
            <a:xfrm flipV="1">
              <a:off x="2738" y="1439"/>
              <a:ext cx="0" cy="863"/>
            </a:xfrm>
            <a:prstGeom prst="line">
              <a:avLst/>
            </a:prstGeom>
            <a:noFill/>
            <a:ln w="63500">
              <a:solidFill>
                <a:srgbClr val="FF0000"/>
              </a:solidFill>
              <a:round/>
              <a:headEnd/>
              <a:tailEnd type="triangle" w="med" len="med"/>
            </a:ln>
          </p:spPr>
          <p:txBody>
            <a:bodyPr/>
            <a:lstStyle/>
            <a:p>
              <a:pPr>
                <a:defRPr/>
              </a:pPr>
              <a:endParaRPr lang="en-US">
                <a:solidFill>
                  <a:srgbClr val="000000"/>
                </a:solidFill>
              </a:endParaRPr>
            </a:p>
          </p:txBody>
        </p:sp>
        <p:sp>
          <p:nvSpPr>
            <p:cNvPr id="25620" name="Line 26"/>
            <p:cNvSpPr>
              <a:spLocks noChangeAspect="1" noChangeShapeType="1"/>
            </p:cNvSpPr>
            <p:nvPr/>
          </p:nvSpPr>
          <p:spPr bwMode="auto">
            <a:xfrm rot="18000000" flipV="1">
              <a:off x="2365" y="1655"/>
              <a:ext cx="0" cy="864"/>
            </a:xfrm>
            <a:prstGeom prst="line">
              <a:avLst/>
            </a:prstGeom>
            <a:noFill/>
            <a:ln w="63500">
              <a:solidFill>
                <a:srgbClr val="0000FF"/>
              </a:solidFill>
              <a:round/>
              <a:headEnd/>
              <a:tailEnd type="triangle" w="med" len="med"/>
            </a:ln>
          </p:spPr>
          <p:txBody>
            <a:bodyPr/>
            <a:lstStyle/>
            <a:p>
              <a:pPr>
                <a:defRPr/>
              </a:pPr>
              <a:endParaRPr lang="en-US">
                <a:solidFill>
                  <a:srgbClr val="000000"/>
                </a:solidFill>
              </a:endParaRPr>
            </a:p>
          </p:txBody>
        </p:sp>
        <p:sp>
          <p:nvSpPr>
            <p:cNvPr id="25621" name="Line 27"/>
            <p:cNvSpPr>
              <a:spLocks noChangeAspect="1" noChangeShapeType="1"/>
            </p:cNvSpPr>
            <p:nvPr/>
          </p:nvSpPr>
          <p:spPr bwMode="auto">
            <a:xfrm rot="7200000" flipV="1">
              <a:off x="3110" y="2086"/>
              <a:ext cx="0" cy="864"/>
            </a:xfrm>
            <a:prstGeom prst="line">
              <a:avLst/>
            </a:prstGeom>
            <a:noFill/>
            <a:ln w="63500">
              <a:solidFill>
                <a:srgbClr val="FF0000"/>
              </a:solidFill>
              <a:round/>
              <a:headEnd/>
              <a:tailEnd type="triangle" w="med" len="med"/>
            </a:ln>
          </p:spPr>
          <p:txBody>
            <a:bodyPr/>
            <a:lstStyle/>
            <a:p>
              <a:pPr>
                <a:defRPr/>
              </a:pPr>
              <a:endParaRPr lang="en-US">
                <a:solidFill>
                  <a:srgbClr val="000000"/>
                </a:solidFill>
              </a:endParaRPr>
            </a:p>
          </p:txBody>
        </p:sp>
        <p:sp>
          <p:nvSpPr>
            <p:cNvPr id="25622" name="Line 28"/>
            <p:cNvSpPr>
              <a:spLocks noChangeAspect="1" noChangeShapeType="1"/>
            </p:cNvSpPr>
            <p:nvPr/>
          </p:nvSpPr>
          <p:spPr bwMode="auto">
            <a:xfrm rot="9000000" flipV="1">
              <a:off x="2953" y="2243"/>
              <a:ext cx="0" cy="863"/>
            </a:xfrm>
            <a:prstGeom prst="line">
              <a:avLst/>
            </a:prstGeom>
            <a:noFill/>
            <a:ln w="63500">
              <a:solidFill>
                <a:srgbClr val="0000FF"/>
              </a:solidFill>
              <a:round/>
              <a:headEnd/>
              <a:tailEnd type="triangle" w="med" len="med"/>
            </a:ln>
          </p:spPr>
          <p:txBody>
            <a:bodyPr/>
            <a:lstStyle/>
            <a:p>
              <a:pPr>
                <a:defRPr/>
              </a:pPr>
              <a:endParaRPr lang="en-US">
                <a:solidFill>
                  <a:srgbClr val="000000"/>
                </a:solidFill>
              </a:endParaRPr>
            </a:p>
          </p:txBody>
        </p:sp>
        <p:sp>
          <p:nvSpPr>
            <p:cNvPr id="25623" name="Line 29"/>
            <p:cNvSpPr>
              <a:spLocks noChangeAspect="1" noChangeShapeType="1"/>
            </p:cNvSpPr>
            <p:nvPr/>
          </p:nvSpPr>
          <p:spPr bwMode="auto">
            <a:xfrm rot="3600000" flipV="1">
              <a:off x="3110" y="1655"/>
              <a:ext cx="0" cy="864"/>
            </a:xfrm>
            <a:prstGeom prst="line">
              <a:avLst/>
            </a:prstGeom>
            <a:noFill/>
            <a:ln w="63500">
              <a:solidFill>
                <a:srgbClr val="FF0000"/>
              </a:solidFill>
              <a:round/>
              <a:headEnd/>
              <a:tailEnd type="triangle" w="med" len="med"/>
            </a:ln>
          </p:spPr>
          <p:txBody>
            <a:bodyPr/>
            <a:lstStyle/>
            <a:p>
              <a:pPr>
                <a:defRPr/>
              </a:pPr>
              <a:endParaRPr lang="en-US">
                <a:solidFill>
                  <a:srgbClr val="000000"/>
                </a:solidFill>
              </a:endParaRPr>
            </a:p>
          </p:txBody>
        </p:sp>
        <p:sp>
          <p:nvSpPr>
            <p:cNvPr id="25624" name="Line 30"/>
            <p:cNvSpPr>
              <a:spLocks noChangeAspect="1" noChangeShapeType="1"/>
            </p:cNvSpPr>
            <p:nvPr/>
          </p:nvSpPr>
          <p:spPr bwMode="auto">
            <a:xfrm rot="19800000" flipV="1">
              <a:off x="2522" y="1498"/>
              <a:ext cx="0" cy="864"/>
            </a:xfrm>
            <a:prstGeom prst="line">
              <a:avLst/>
            </a:prstGeom>
            <a:noFill/>
            <a:ln w="63500">
              <a:solidFill>
                <a:srgbClr val="FF0000"/>
              </a:solidFill>
              <a:round/>
              <a:headEnd/>
              <a:tailEnd type="triangle" w="med" len="med"/>
            </a:ln>
          </p:spPr>
          <p:txBody>
            <a:bodyPr/>
            <a:lstStyle/>
            <a:p>
              <a:pPr>
                <a:defRPr/>
              </a:pPr>
              <a:endParaRPr lang="en-US">
                <a:solidFill>
                  <a:srgbClr val="000000"/>
                </a:solidFill>
              </a:endParaRPr>
            </a:p>
          </p:txBody>
        </p:sp>
        <p:sp>
          <p:nvSpPr>
            <p:cNvPr id="25625" name="Line 31"/>
            <p:cNvSpPr>
              <a:spLocks noChangeAspect="1" noChangeShapeType="1"/>
            </p:cNvSpPr>
            <p:nvPr/>
          </p:nvSpPr>
          <p:spPr bwMode="auto">
            <a:xfrm rot="5400000" flipV="1">
              <a:off x="3170" y="1870"/>
              <a:ext cx="0" cy="863"/>
            </a:xfrm>
            <a:prstGeom prst="line">
              <a:avLst/>
            </a:prstGeom>
            <a:noFill/>
            <a:ln w="63500">
              <a:solidFill>
                <a:srgbClr val="FF0000"/>
              </a:solidFill>
              <a:round/>
              <a:headEnd/>
              <a:tailEnd type="triangle" w="med" len="med"/>
            </a:ln>
          </p:spPr>
          <p:txBody>
            <a:bodyPr/>
            <a:lstStyle/>
            <a:p>
              <a:pPr>
                <a:defRPr/>
              </a:pPr>
              <a:endParaRPr lang="en-US">
                <a:solidFill>
                  <a:srgbClr val="000000"/>
                </a:solidFill>
              </a:endParaRPr>
            </a:p>
          </p:txBody>
        </p:sp>
        <p:sp>
          <p:nvSpPr>
            <p:cNvPr id="25626" name="Line 32"/>
            <p:cNvSpPr>
              <a:spLocks noChangeAspect="1" noChangeShapeType="1"/>
            </p:cNvSpPr>
            <p:nvPr/>
          </p:nvSpPr>
          <p:spPr bwMode="auto">
            <a:xfrm rot="1800000" flipV="1">
              <a:off x="2953" y="1498"/>
              <a:ext cx="0" cy="864"/>
            </a:xfrm>
            <a:prstGeom prst="line">
              <a:avLst/>
            </a:prstGeom>
            <a:noFill/>
            <a:ln w="63500">
              <a:solidFill>
                <a:srgbClr val="FF0000"/>
              </a:solidFill>
              <a:round/>
              <a:headEnd/>
              <a:tailEnd type="triangle" w="med" len="med"/>
            </a:ln>
          </p:spPr>
          <p:txBody>
            <a:bodyPr/>
            <a:lstStyle/>
            <a:p>
              <a:pPr>
                <a:defRPr/>
              </a:pPr>
              <a:endParaRPr lang="en-US">
                <a:solidFill>
                  <a:srgbClr val="000000"/>
                </a:solidFill>
              </a:endParaRPr>
            </a:p>
          </p:txBody>
        </p:sp>
        <p:sp>
          <p:nvSpPr>
            <p:cNvPr id="25627" name="Line 33"/>
            <p:cNvSpPr>
              <a:spLocks noChangeAspect="1" noChangeShapeType="1"/>
            </p:cNvSpPr>
            <p:nvPr/>
          </p:nvSpPr>
          <p:spPr bwMode="auto">
            <a:xfrm rot="2700000">
              <a:off x="1718" y="2324"/>
              <a:ext cx="2072" cy="0"/>
            </a:xfrm>
            <a:prstGeom prst="line">
              <a:avLst/>
            </a:prstGeom>
            <a:noFill/>
            <a:ln w="44450">
              <a:solidFill>
                <a:srgbClr val="00CC00"/>
              </a:solidFill>
              <a:prstDash val="sysDot"/>
              <a:round/>
              <a:headEnd/>
              <a:tailEnd/>
            </a:ln>
          </p:spPr>
          <p:txBody>
            <a:bodyPr/>
            <a:lstStyle/>
            <a:p>
              <a:pPr>
                <a:defRPr/>
              </a:pPr>
              <a:endParaRPr lang="en-US">
                <a:solidFill>
                  <a:srgbClr val="000000"/>
                </a:solidFill>
              </a:endParaRPr>
            </a:p>
          </p:txBody>
        </p:sp>
      </p:grpSp>
      <p:sp>
        <p:nvSpPr>
          <p:cNvPr id="355363" name="Text Box 35"/>
          <p:cNvSpPr txBox="1">
            <a:spLocks noChangeArrowheads="1"/>
          </p:cNvSpPr>
          <p:nvPr/>
        </p:nvSpPr>
        <p:spPr bwMode="auto">
          <a:xfrm rot="2700000">
            <a:off x="2371725" y="4530726"/>
            <a:ext cx="1177925" cy="336550"/>
          </a:xfrm>
          <a:prstGeom prst="rect">
            <a:avLst/>
          </a:prstGeom>
          <a:noFill/>
          <a:ln w="9525">
            <a:noFill/>
            <a:miter lim="800000"/>
            <a:headEnd/>
            <a:tailEnd/>
          </a:ln>
        </p:spPr>
        <p:txBody>
          <a:bodyPr wrap="none">
            <a:spAutoFit/>
          </a:bodyPr>
          <a:lstStyle/>
          <a:p>
            <a:pPr eaLnBrk="1" hangingPunct="1">
              <a:defRPr/>
            </a:pPr>
            <a:r>
              <a:rPr lang="en-US" altLang="en-US" sz="1600" b="0">
                <a:solidFill>
                  <a:srgbClr val="000000"/>
                </a:solidFill>
              </a:rPr>
              <a:t>Category 2</a:t>
            </a:r>
          </a:p>
        </p:txBody>
      </p:sp>
      <p:sp>
        <p:nvSpPr>
          <p:cNvPr id="355364" name="AutoShape 36"/>
          <p:cNvSpPr>
            <a:spLocks/>
          </p:cNvSpPr>
          <p:nvPr/>
        </p:nvSpPr>
        <p:spPr bwMode="auto">
          <a:xfrm rot="-2700000">
            <a:off x="5214937" y="1720850"/>
            <a:ext cx="152400" cy="1219200"/>
          </a:xfrm>
          <a:prstGeom prst="rightBrace">
            <a:avLst>
              <a:gd name="adj1" fmla="val 66667"/>
              <a:gd name="adj2" fmla="val 50000"/>
            </a:avLst>
          </a:prstGeom>
          <a:noFill/>
          <a:ln w="25400">
            <a:solidFill>
              <a:schemeClr val="tx1"/>
            </a:solidFill>
            <a:round/>
            <a:headEnd/>
            <a:tailEnd/>
          </a:ln>
        </p:spPr>
        <p:txBody>
          <a:bodyPr wrap="none" anchor="ctr"/>
          <a:lstStyle/>
          <a:p>
            <a:pPr algn="ctr" eaLnBrk="1" hangingPunct="1">
              <a:defRPr/>
            </a:pPr>
            <a:endParaRPr lang="en-US" altLang="en-US">
              <a:solidFill>
                <a:srgbClr val="000000"/>
              </a:solidFill>
            </a:endParaRPr>
          </a:p>
        </p:txBody>
      </p:sp>
      <p:sp>
        <p:nvSpPr>
          <p:cNvPr id="355365" name="Text Box 37"/>
          <p:cNvSpPr txBox="1">
            <a:spLocks noChangeArrowheads="1"/>
          </p:cNvSpPr>
          <p:nvPr/>
        </p:nvSpPr>
        <p:spPr bwMode="auto">
          <a:xfrm rot="2700000">
            <a:off x="4883150" y="1944688"/>
            <a:ext cx="1177925" cy="336550"/>
          </a:xfrm>
          <a:prstGeom prst="rect">
            <a:avLst/>
          </a:prstGeom>
          <a:noFill/>
          <a:ln w="9525">
            <a:noFill/>
            <a:miter lim="800000"/>
            <a:headEnd/>
            <a:tailEnd/>
          </a:ln>
        </p:spPr>
        <p:txBody>
          <a:bodyPr wrap="none">
            <a:spAutoFit/>
          </a:bodyPr>
          <a:lstStyle/>
          <a:p>
            <a:pPr eaLnBrk="1" hangingPunct="1">
              <a:defRPr/>
            </a:pPr>
            <a:r>
              <a:rPr lang="en-US" altLang="en-US" sz="1600" b="0">
                <a:solidFill>
                  <a:srgbClr val="000000"/>
                </a:solidFill>
              </a:rPr>
              <a:t>Category 1</a:t>
            </a:r>
          </a:p>
        </p:txBody>
      </p:sp>
      <p:sp>
        <p:nvSpPr>
          <p:cNvPr id="355366" name="AutoShape 38"/>
          <p:cNvSpPr>
            <a:spLocks/>
          </p:cNvSpPr>
          <p:nvPr/>
        </p:nvSpPr>
        <p:spPr bwMode="auto">
          <a:xfrm rot="8100000">
            <a:off x="3081337" y="3930650"/>
            <a:ext cx="152400" cy="1219200"/>
          </a:xfrm>
          <a:prstGeom prst="rightBrace">
            <a:avLst>
              <a:gd name="adj1" fmla="val 66667"/>
              <a:gd name="adj2" fmla="val 50000"/>
            </a:avLst>
          </a:prstGeom>
          <a:noFill/>
          <a:ln w="25400">
            <a:solidFill>
              <a:schemeClr val="tx1"/>
            </a:solidFill>
            <a:round/>
            <a:headEnd/>
            <a:tailEnd/>
          </a:ln>
        </p:spPr>
        <p:txBody>
          <a:bodyPr rot="10800000" wrap="none" anchor="ctr"/>
          <a:lstStyle/>
          <a:p>
            <a:pPr algn="ctr" eaLnBrk="1" hangingPunct="1">
              <a:defRPr/>
            </a:pPr>
            <a:endParaRPr lang="en-US" altLang="en-US">
              <a:solidFill>
                <a:srgbClr val="000000"/>
              </a:solidFill>
            </a:endParaRPr>
          </a:p>
        </p:txBody>
      </p:sp>
      <p:pic>
        <p:nvPicPr>
          <p:cNvPr id="38" name="dots movie high contrast.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rotWithShape="1">
          <a:blip r:embed="rId5" cstate="print"/>
          <a:srcRect l="10770" r="10460"/>
          <a:stretch/>
        </p:blipFill>
        <p:spPr bwMode="auto">
          <a:xfrm>
            <a:off x="7239000" y="2218809"/>
            <a:ext cx="2340864" cy="2228850"/>
          </a:xfrm>
          <a:prstGeom prst="rect">
            <a:avLst/>
          </a:prstGeom>
          <a:noFill/>
          <a:ln w="9525">
            <a:noFill/>
            <a:miter lim="800000"/>
            <a:headEnd/>
            <a:tailEnd/>
          </a:ln>
          <a:effectLst>
            <a:softEdge rad="31750"/>
          </a:effectLst>
        </p:spPr>
      </p:pic>
    </p:spTree>
    <p:extLst>
      <p:ext uri="{BB962C8B-B14F-4D97-AF65-F5344CB8AC3E}">
        <p14:creationId xmlns:p14="http://schemas.microsoft.com/office/powerpoint/2010/main" val="35719043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5345"/>
                                        </p:tgtEl>
                                        <p:attrNameLst>
                                          <p:attrName>style.visibility</p:attrName>
                                        </p:attrNameLst>
                                      </p:cBhvr>
                                      <p:to>
                                        <p:strVal val="visible"/>
                                      </p:to>
                                    </p:set>
                                    <p:animEffect transition="in" filter="fade">
                                      <p:cBhvr>
                                        <p:cTn id="10" dur="500"/>
                                        <p:tgtEl>
                                          <p:spTgt spid="3553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5346"/>
                                        </p:tgtEl>
                                        <p:attrNameLst>
                                          <p:attrName>style.visibility</p:attrName>
                                        </p:attrNameLst>
                                      </p:cBhvr>
                                      <p:to>
                                        <p:strVal val="visible"/>
                                      </p:to>
                                    </p:set>
                                    <p:animEffect transition="in" filter="fade">
                                      <p:cBhvr>
                                        <p:cTn id="13" dur="500"/>
                                        <p:tgtEl>
                                          <p:spTgt spid="3553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5347"/>
                                        </p:tgtEl>
                                        <p:attrNameLst>
                                          <p:attrName>style.visibility</p:attrName>
                                        </p:attrNameLst>
                                      </p:cBhvr>
                                      <p:to>
                                        <p:strVal val="visible"/>
                                      </p:to>
                                    </p:set>
                                    <p:animEffect transition="in" filter="fade">
                                      <p:cBhvr>
                                        <p:cTn id="16" dur="500"/>
                                        <p:tgtEl>
                                          <p:spTgt spid="355347"/>
                                        </p:tgtEl>
                                      </p:cBhvr>
                                    </p:animEffect>
                                  </p:childTnLst>
                                </p:cTn>
                              </p:par>
                              <p:par>
                                <p:cTn id="17" presetID="10" presetClass="entr" presetSubtype="0" fill="hold" nodeType="withEffect">
                                  <p:stCondLst>
                                    <p:cond delay="500"/>
                                  </p:stCondLst>
                                  <p:childTnLst>
                                    <p:set>
                                      <p:cBhvr>
                                        <p:cTn id="18" dur="1" fill="hold">
                                          <p:stCondLst>
                                            <p:cond delay="0"/>
                                          </p:stCondLst>
                                        </p:cTn>
                                        <p:tgtEl>
                                          <p:spTgt spid="355363"/>
                                        </p:tgtEl>
                                        <p:attrNameLst>
                                          <p:attrName>style.visibility</p:attrName>
                                        </p:attrNameLst>
                                      </p:cBhvr>
                                      <p:to>
                                        <p:strVal val="visible"/>
                                      </p:to>
                                    </p:set>
                                    <p:animEffect transition="in" filter="fade">
                                      <p:cBhvr>
                                        <p:cTn id="19" dur="500"/>
                                        <p:tgtEl>
                                          <p:spTgt spid="355363"/>
                                        </p:tgtEl>
                                      </p:cBhvr>
                                    </p:animEffect>
                                  </p:childTnLst>
                                </p:cTn>
                              </p:par>
                              <p:par>
                                <p:cTn id="20" presetID="10" presetClass="entr" presetSubtype="0" fill="hold" nodeType="withEffect">
                                  <p:stCondLst>
                                    <p:cond delay="500"/>
                                  </p:stCondLst>
                                  <p:childTnLst>
                                    <p:set>
                                      <p:cBhvr>
                                        <p:cTn id="21" dur="1" fill="hold">
                                          <p:stCondLst>
                                            <p:cond delay="0"/>
                                          </p:stCondLst>
                                        </p:cTn>
                                        <p:tgtEl>
                                          <p:spTgt spid="355364"/>
                                        </p:tgtEl>
                                        <p:attrNameLst>
                                          <p:attrName>style.visibility</p:attrName>
                                        </p:attrNameLst>
                                      </p:cBhvr>
                                      <p:to>
                                        <p:strVal val="visible"/>
                                      </p:to>
                                    </p:set>
                                    <p:animEffect transition="in" filter="fade">
                                      <p:cBhvr>
                                        <p:cTn id="22" dur="500"/>
                                        <p:tgtEl>
                                          <p:spTgt spid="355364"/>
                                        </p:tgtEl>
                                      </p:cBhvr>
                                    </p:animEffect>
                                  </p:childTnLst>
                                </p:cTn>
                              </p:par>
                              <p:par>
                                <p:cTn id="23" presetID="10" presetClass="entr" presetSubtype="0" fill="hold" nodeType="withEffect">
                                  <p:stCondLst>
                                    <p:cond delay="500"/>
                                  </p:stCondLst>
                                  <p:childTnLst>
                                    <p:set>
                                      <p:cBhvr>
                                        <p:cTn id="24" dur="1" fill="hold">
                                          <p:stCondLst>
                                            <p:cond delay="0"/>
                                          </p:stCondLst>
                                        </p:cTn>
                                        <p:tgtEl>
                                          <p:spTgt spid="355365"/>
                                        </p:tgtEl>
                                        <p:attrNameLst>
                                          <p:attrName>style.visibility</p:attrName>
                                        </p:attrNameLst>
                                      </p:cBhvr>
                                      <p:to>
                                        <p:strVal val="visible"/>
                                      </p:to>
                                    </p:set>
                                    <p:animEffect transition="in" filter="fade">
                                      <p:cBhvr>
                                        <p:cTn id="25" dur="500"/>
                                        <p:tgtEl>
                                          <p:spTgt spid="355365"/>
                                        </p:tgtEl>
                                      </p:cBhvr>
                                    </p:animEffect>
                                  </p:childTnLst>
                                </p:cTn>
                              </p:par>
                              <p:par>
                                <p:cTn id="26" presetID="10" presetClass="entr" presetSubtype="0" fill="hold" nodeType="withEffect">
                                  <p:stCondLst>
                                    <p:cond delay="500"/>
                                  </p:stCondLst>
                                  <p:childTnLst>
                                    <p:set>
                                      <p:cBhvr>
                                        <p:cTn id="27" dur="1" fill="hold">
                                          <p:stCondLst>
                                            <p:cond delay="0"/>
                                          </p:stCondLst>
                                        </p:cTn>
                                        <p:tgtEl>
                                          <p:spTgt spid="355366"/>
                                        </p:tgtEl>
                                        <p:attrNameLst>
                                          <p:attrName>style.visibility</p:attrName>
                                        </p:attrNameLst>
                                      </p:cBhvr>
                                      <p:to>
                                        <p:strVal val="visible"/>
                                      </p:to>
                                    </p:set>
                                    <p:animEffect transition="in" filter="fade">
                                      <p:cBhvr>
                                        <p:cTn id="28" dur="500"/>
                                        <p:tgtEl>
                                          <p:spTgt spid="35536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 presetClass="mediacall" presetSubtype="0" fill="hold" nodeType="withEffect">
                                  <p:stCondLst>
                                    <p:cond delay="0"/>
                                  </p:stCondLst>
                                  <p:childTnLst>
                                    <p:cmd type="call" cmd="playFrom(0.0)">
                                      <p:cBhvr>
                                        <p:cTn id="35" dur="2142" fill="hold"/>
                                        <p:tgtEl>
                                          <p:spTgt spid="38"/>
                                        </p:tgtEl>
                                      </p:cBhvr>
                                    </p:cmd>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md type="call" cmd="stop">
                                      <p:cBhvr>
                                        <p:cTn id="41" dur="1">
                                          <p:stCondLst>
                                            <p:cond delay="499"/>
                                          </p:stCondLst>
                                        </p:cTn>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42" fill="hold" display="0">
                  <p:stCondLst>
                    <p:cond delay="indefinite"/>
                  </p:stCondLst>
                  <p:endCondLst>
                    <p:cond evt="onPrev" delay="0">
                      <p:tgtEl>
                        <p:sldTgt/>
                      </p:tgtEl>
                    </p:cond>
                  </p:endCondLst>
                </p:cTn>
                <p:tgtEl>
                  <p:spTgt spid="38"/>
                </p:tgtEl>
              </p:cMediaNode>
            </p:video>
          </p:childTnLst>
        </p:cTn>
      </p:par>
    </p:tnLst>
    <p:bldLst>
      <p:bldP spid="355345" grpId="0" animBg="1"/>
      <p:bldP spid="355346" grpId="0"/>
      <p:bldP spid="3553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1676400" y="147936"/>
            <a:ext cx="6341900" cy="461665"/>
          </a:xfrm>
          <a:prstGeom prst="rect">
            <a:avLst/>
          </a:prstGeom>
          <a:noFill/>
          <a:ln w="9525">
            <a:noFill/>
            <a:miter lim="800000"/>
            <a:headEnd/>
            <a:tailEnd/>
          </a:ln>
        </p:spPr>
        <p:txBody>
          <a:bodyPr wrap="square">
            <a:spAutoFit/>
          </a:bodyPr>
          <a:lstStyle/>
          <a:p>
            <a:pPr>
              <a:defRPr/>
            </a:pPr>
            <a:r>
              <a:rPr lang="en-US" altLang="en-US" sz="2400" b="0" dirty="0">
                <a:solidFill>
                  <a:srgbClr val="000000"/>
                </a:solidFill>
              </a:rPr>
              <a:t>Delayed Match to Category (DMC) Task</a:t>
            </a:r>
          </a:p>
        </p:txBody>
      </p:sp>
      <p:sp>
        <p:nvSpPr>
          <p:cNvPr id="29699" name="Text Box 3"/>
          <p:cNvSpPr txBox="1">
            <a:spLocks noChangeArrowheads="1"/>
          </p:cNvSpPr>
          <p:nvPr/>
        </p:nvSpPr>
        <p:spPr bwMode="auto">
          <a:xfrm>
            <a:off x="1662562" y="5375277"/>
            <a:ext cx="4723952" cy="1200329"/>
          </a:xfrm>
          <a:prstGeom prst="rect">
            <a:avLst/>
          </a:prstGeom>
          <a:solidFill>
            <a:schemeClr val="accent3">
              <a:lumMod val="95000"/>
            </a:schemeClr>
          </a:solidFill>
          <a:ln w="9525">
            <a:solidFill>
              <a:schemeClr val="tx1"/>
            </a:solidFill>
            <a:miter lim="800000"/>
            <a:headEnd/>
            <a:tailEnd/>
          </a:ln>
        </p:spPr>
        <p:txBody>
          <a:bodyPr wrap="square">
            <a:spAutoFit/>
          </a:bodyPr>
          <a:lstStyle/>
          <a:p>
            <a:pPr>
              <a:defRPr/>
            </a:pPr>
            <a:r>
              <a:rPr lang="en-US" altLang="en-US" b="0" dirty="0">
                <a:solidFill>
                  <a:srgbClr val="000000"/>
                </a:solidFill>
              </a:rPr>
              <a:t>DMC task requires:</a:t>
            </a:r>
          </a:p>
          <a:p>
            <a:pPr>
              <a:defRPr/>
            </a:pPr>
            <a:r>
              <a:rPr lang="en-US" altLang="en-US" b="0" dirty="0">
                <a:solidFill>
                  <a:srgbClr val="000000"/>
                </a:solidFill>
              </a:rPr>
              <a:t>     Categorize sample</a:t>
            </a:r>
          </a:p>
          <a:p>
            <a:pPr>
              <a:defRPr/>
            </a:pPr>
            <a:r>
              <a:rPr lang="en-US" altLang="en-US" b="0" dirty="0">
                <a:solidFill>
                  <a:srgbClr val="000000"/>
                </a:solidFill>
              </a:rPr>
              <a:t>     Short term memory</a:t>
            </a:r>
          </a:p>
          <a:p>
            <a:pPr>
              <a:defRPr/>
            </a:pPr>
            <a:r>
              <a:rPr lang="en-US" altLang="en-US" b="0" dirty="0">
                <a:solidFill>
                  <a:srgbClr val="000000"/>
                </a:solidFill>
              </a:rPr>
              <a:t>     Compare test with remembered sample</a:t>
            </a:r>
          </a:p>
        </p:txBody>
      </p:sp>
      <p:sp>
        <p:nvSpPr>
          <p:cNvPr id="29700" name="Rectangle 4"/>
          <p:cNvSpPr>
            <a:spLocks noChangeArrowheads="1"/>
          </p:cNvSpPr>
          <p:nvPr/>
        </p:nvSpPr>
        <p:spPr bwMode="auto">
          <a:xfrm>
            <a:off x="2022476" y="1585914"/>
            <a:ext cx="1654175" cy="1544637"/>
          </a:xfrm>
          <a:prstGeom prst="rect">
            <a:avLst/>
          </a:prstGeom>
          <a:solidFill>
            <a:srgbClr val="000000"/>
          </a:solidFill>
          <a:ln w="50800">
            <a:solidFill>
              <a:srgbClr val="C0C0C0"/>
            </a:solidFill>
            <a:miter lim="800000"/>
            <a:headEnd/>
            <a:tailEnd/>
          </a:ln>
        </p:spPr>
        <p:txBody>
          <a:bodyPr wrap="none" anchor="ctr"/>
          <a:lstStyle/>
          <a:p>
            <a:pPr eaLnBrk="1" hangingPunct="1">
              <a:defRPr/>
            </a:pPr>
            <a:endParaRPr lang="en-US" altLang="en-US">
              <a:solidFill>
                <a:srgbClr val="000000"/>
              </a:solidFill>
            </a:endParaRPr>
          </a:p>
        </p:txBody>
      </p:sp>
      <p:sp>
        <p:nvSpPr>
          <p:cNvPr id="29701" name="Text Box 5"/>
          <p:cNvSpPr txBox="1">
            <a:spLocks noChangeArrowheads="1"/>
          </p:cNvSpPr>
          <p:nvPr/>
        </p:nvSpPr>
        <p:spPr bwMode="auto">
          <a:xfrm>
            <a:off x="2579688" y="1947864"/>
            <a:ext cx="736600" cy="579437"/>
          </a:xfrm>
          <a:prstGeom prst="rect">
            <a:avLst/>
          </a:prstGeom>
          <a:solidFill>
            <a:schemeClr val="tx1"/>
          </a:solidFill>
          <a:ln w="9525">
            <a:noFill/>
            <a:miter lim="800000"/>
            <a:headEnd/>
            <a:tailEnd/>
          </a:ln>
        </p:spPr>
        <p:txBody>
          <a:bodyPr anchor="ctr">
            <a:spAutoFit/>
          </a:bodyPr>
          <a:lstStyle/>
          <a:p>
            <a:pPr algn="ctr">
              <a:defRPr/>
            </a:pPr>
            <a:r>
              <a:rPr lang="en-US" altLang="en-US" sz="3200" dirty="0">
                <a:solidFill>
                  <a:srgbClr val="FFFFFF"/>
                </a:solidFill>
              </a:rPr>
              <a:t>.</a:t>
            </a:r>
            <a:endParaRPr lang="en-US" altLang="en-US" sz="2400" b="0" dirty="0">
              <a:solidFill>
                <a:srgbClr val="FFFFFF"/>
              </a:solidFill>
            </a:endParaRPr>
          </a:p>
        </p:txBody>
      </p:sp>
      <p:sp>
        <p:nvSpPr>
          <p:cNvPr id="29702" name="Rectangle 6"/>
          <p:cNvSpPr>
            <a:spLocks noChangeArrowheads="1"/>
          </p:cNvSpPr>
          <p:nvPr/>
        </p:nvSpPr>
        <p:spPr bwMode="auto">
          <a:xfrm>
            <a:off x="3492501" y="1976438"/>
            <a:ext cx="1654175" cy="1543050"/>
          </a:xfrm>
          <a:prstGeom prst="rect">
            <a:avLst/>
          </a:prstGeom>
          <a:solidFill>
            <a:srgbClr val="000000"/>
          </a:solidFill>
          <a:ln w="50800">
            <a:solidFill>
              <a:srgbClr val="C0C0C0"/>
            </a:solidFill>
            <a:miter lim="800000"/>
            <a:headEnd/>
            <a:tailEnd/>
          </a:ln>
        </p:spPr>
        <p:txBody>
          <a:bodyPr wrap="none" anchor="ctr"/>
          <a:lstStyle/>
          <a:p>
            <a:pPr eaLnBrk="1" hangingPunct="1">
              <a:defRPr/>
            </a:pPr>
            <a:endParaRPr lang="en-US" altLang="en-US">
              <a:solidFill>
                <a:srgbClr val="000000"/>
              </a:solidFill>
            </a:endParaRPr>
          </a:p>
        </p:txBody>
      </p:sp>
      <p:sp>
        <p:nvSpPr>
          <p:cNvPr id="29703" name="Text Box 7"/>
          <p:cNvSpPr txBox="1">
            <a:spLocks noChangeArrowheads="1"/>
          </p:cNvSpPr>
          <p:nvPr/>
        </p:nvSpPr>
        <p:spPr bwMode="auto">
          <a:xfrm>
            <a:off x="4105276" y="2374900"/>
            <a:ext cx="735013" cy="579438"/>
          </a:xfrm>
          <a:prstGeom prst="rect">
            <a:avLst/>
          </a:prstGeom>
          <a:noFill/>
          <a:ln w="9525">
            <a:noFill/>
            <a:miter lim="800000"/>
            <a:headEnd/>
            <a:tailEnd/>
          </a:ln>
        </p:spPr>
        <p:txBody>
          <a:bodyPr anchor="ctr">
            <a:spAutoFit/>
          </a:bodyPr>
          <a:lstStyle/>
          <a:p>
            <a:pPr algn="ctr">
              <a:defRPr/>
            </a:pPr>
            <a:r>
              <a:rPr lang="en-US" altLang="en-US" sz="3200">
                <a:solidFill>
                  <a:srgbClr val="FFFFFF"/>
                </a:solidFill>
              </a:rPr>
              <a:t>.</a:t>
            </a:r>
            <a:endParaRPr lang="en-US" altLang="en-US" sz="2400" b="0">
              <a:solidFill>
                <a:srgbClr val="FFFFFF"/>
              </a:solidFill>
            </a:endParaRPr>
          </a:p>
        </p:txBody>
      </p:sp>
      <p:sp>
        <p:nvSpPr>
          <p:cNvPr id="29704" name="Rectangle 8"/>
          <p:cNvSpPr>
            <a:spLocks noChangeArrowheads="1"/>
          </p:cNvSpPr>
          <p:nvPr/>
        </p:nvSpPr>
        <p:spPr bwMode="auto">
          <a:xfrm>
            <a:off x="4964114" y="2339975"/>
            <a:ext cx="1654175" cy="1543050"/>
          </a:xfrm>
          <a:prstGeom prst="rect">
            <a:avLst/>
          </a:prstGeom>
          <a:solidFill>
            <a:srgbClr val="000000"/>
          </a:solidFill>
          <a:ln w="50800">
            <a:solidFill>
              <a:srgbClr val="C0C0C0"/>
            </a:solidFill>
            <a:miter lim="800000"/>
            <a:headEnd/>
            <a:tailEnd/>
          </a:ln>
        </p:spPr>
        <p:txBody>
          <a:bodyPr wrap="none" anchor="ctr"/>
          <a:lstStyle/>
          <a:p>
            <a:pPr eaLnBrk="1" hangingPunct="1">
              <a:defRPr/>
            </a:pPr>
            <a:endParaRPr lang="en-US" altLang="en-US">
              <a:solidFill>
                <a:srgbClr val="000000"/>
              </a:solidFill>
            </a:endParaRPr>
          </a:p>
        </p:txBody>
      </p:sp>
      <p:sp>
        <p:nvSpPr>
          <p:cNvPr id="29705" name="Text Box 9"/>
          <p:cNvSpPr txBox="1">
            <a:spLocks noChangeArrowheads="1"/>
          </p:cNvSpPr>
          <p:nvPr/>
        </p:nvSpPr>
        <p:spPr bwMode="auto">
          <a:xfrm>
            <a:off x="5553076" y="2670175"/>
            <a:ext cx="735013" cy="579438"/>
          </a:xfrm>
          <a:prstGeom prst="rect">
            <a:avLst/>
          </a:prstGeom>
          <a:solidFill>
            <a:schemeClr val="tx1"/>
          </a:solidFill>
          <a:ln w="9525">
            <a:noFill/>
            <a:miter lim="800000"/>
            <a:headEnd/>
            <a:tailEnd/>
          </a:ln>
        </p:spPr>
        <p:txBody>
          <a:bodyPr anchor="ctr">
            <a:spAutoFit/>
          </a:bodyPr>
          <a:lstStyle/>
          <a:p>
            <a:pPr algn="ctr">
              <a:defRPr/>
            </a:pPr>
            <a:r>
              <a:rPr lang="en-US" altLang="en-US" sz="3200">
                <a:solidFill>
                  <a:srgbClr val="FFFFFF"/>
                </a:solidFill>
              </a:rPr>
              <a:t>.</a:t>
            </a:r>
            <a:endParaRPr lang="en-US" altLang="en-US" sz="2400" b="0">
              <a:solidFill>
                <a:srgbClr val="FFFFFF"/>
              </a:solidFill>
            </a:endParaRPr>
          </a:p>
        </p:txBody>
      </p:sp>
      <p:sp>
        <p:nvSpPr>
          <p:cNvPr id="29706" name="Rectangle 10"/>
          <p:cNvSpPr>
            <a:spLocks noChangeArrowheads="1"/>
          </p:cNvSpPr>
          <p:nvPr/>
        </p:nvSpPr>
        <p:spPr bwMode="auto">
          <a:xfrm>
            <a:off x="6342064" y="1143000"/>
            <a:ext cx="1654175" cy="1543050"/>
          </a:xfrm>
          <a:prstGeom prst="rect">
            <a:avLst/>
          </a:prstGeom>
          <a:solidFill>
            <a:srgbClr val="000000"/>
          </a:solidFill>
          <a:ln w="50800">
            <a:solidFill>
              <a:srgbClr val="C0C0C0"/>
            </a:solidFill>
            <a:miter lim="800000"/>
            <a:headEnd/>
            <a:tailEnd/>
          </a:ln>
        </p:spPr>
        <p:txBody>
          <a:bodyPr wrap="none" anchor="ctr"/>
          <a:lstStyle/>
          <a:p>
            <a:pPr eaLnBrk="1" hangingPunct="1">
              <a:defRPr/>
            </a:pPr>
            <a:endParaRPr lang="en-US" altLang="en-US">
              <a:solidFill>
                <a:srgbClr val="000000"/>
              </a:solidFill>
            </a:endParaRPr>
          </a:p>
        </p:txBody>
      </p:sp>
      <p:sp>
        <p:nvSpPr>
          <p:cNvPr id="29707" name="Text Box 11"/>
          <p:cNvSpPr txBox="1">
            <a:spLocks noChangeArrowheads="1"/>
          </p:cNvSpPr>
          <p:nvPr/>
        </p:nvSpPr>
        <p:spPr bwMode="auto">
          <a:xfrm>
            <a:off x="6924676" y="1504664"/>
            <a:ext cx="735013" cy="584775"/>
          </a:xfrm>
          <a:prstGeom prst="rect">
            <a:avLst/>
          </a:prstGeom>
          <a:noFill/>
          <a:ln w="9525">
            <a:noFill/>
            <a:miter lim="800000"/>
            <a:headEnd/>
            <a:tailEnd/>
          </a:ln>
        </p:spPr>
        <p:txBody>
          <a:bodyPr anchor="ctr">
            <a:spAutoFit/>
          </a:bodyPr>
          <a:lstStyle/>
          <a:p>
            <a:pPr algn="ctr">
              <a:defRPr/>
            </a:pPr>
            <a:r>
              <a:rPr lang="en-US" altLang="en-US" sz="3200">
                <a:solidFill>
                  <a:srgbClr val="FFFFFF"/>
                </a:solidFill>
              </a:rPr>
              <a:t>.</a:t>
            </a:r>
            <a:endParaRPr lang="en-US" altLang="en-US" sz="2400" b="0">
              <a:solidFill>
                <a:srgbClr val="FFFFFF"/>
              </a:solidFill>
            </a:endParaRPr>
          </a:p>
        </p:txBody>
      </p:sp>
      <p:sp>
        <p:nvSpPr>
          <p:cNvPr id="29708" name="Rectangle 12"/>
          <p:cNvSpPr>
            <a:spLocks noChangeArrowheads="1"/>
          </p:cNvSpPr>
          <p:nvPr/>
        </p:nvSpPr>
        <p:spPr bwMode="auto">
          <a:xfrm>
            <a:off x="6342064" y="3284538"/>
            <a:ext cx="1654175" cy="1543050"/>
          </a:xfrm>
          <a:prstGeom prst="rect">
            <a:avLst/>
          </a:prstGeom>
          <a:solidFill>
            <a:srgbClr val="000000"/>
          </a:solidFill>
          <a:ln w="50800">
            <a:solidFill>
              <a:srgbClr val="C0C0C0"/>
            </a:solidFill>
            <a:miter lim="800000"/>
            <a:headEnd/>
            <a:tailEnd/>
          </a:ln>
        </p:spPr>
        <p:txBody>
          <a:bodyPr wrap="none" anchor="ctr"/>
          <a:lstStyle/>
          <a:p>
            <a:pPr eaLnBrk="1" hangingPunct="1">
              <a:defRPr/>
            </a:pPr>
            <a:endParaRPr lang="en-US" altLang="en-US">
              <a:solidFill>
                <a:srgbClr val="000000"/>
              </a:solidFill>
            </a:endParaRPr>
          </a:p>
        </p:txBody>
      </p:sp>
      <p:sp>
        <p:nvSpPr>
          <p:cNvPr id="29709" name="Text Box 13"/>
          <p:cNvSpPr txBox="1">
            <a:spLocks noChangeArrowheads="1"/>
          </p:cNvSpPr>
          <p:nvPr/>
        </p:nvSpPr>
        <p:spPr bwMode="auto">
          <a:xfrm>
            <a:off x="6924676" y="3681414"/>
            <a:ext cx="735013" cy="579437"/>
          </a:xfrm>
          <a:prstGeom prst="rect">
            <a:avLst/>
          </a:prstGeom>
          <a:noFill/>
          <a:ln w="9525">
            <a:noFill/>
            <a:miter lim="800000"/>
            <a:headEnd/>
            <a:tailEnd/>
          </a:ln>
        </p:spPr>
        <p:txBody>
          <a:bodyPr anchor="ctr">
            <a:spAutoFit/>
          </a:bodyPr>
          <a:lstStyle/>
          <a:p>
            <a:pPr algn="ctr">
              <a:defRPr/>
            </a:pPr>
            <a:r>
              <a:rPr lang="en-US" altLang="en-US" sz="3200">
                <a:solidFill>
                  <a:srgbClr val="FFFFFF"/>
                </a:solidFill>
              </a:rPr>
              <a:t>.</a:t>
            </a:r>
            <a:endParaRPr lang="en-US" altLang="en-US" sz="2400" b="0">
              <a:solidFill>
                <a:srgbClr val="FFFFFF"/>
              </a:solidFill>
            </a:endParaRPr>
          </a:p>
        </p:txBody>
      </p:sp>
      <p:sp>
        <p:nvSpPr>
          <p:cNvPr id="29710" name="Text Box 14"/>
          <p:cNvSpPr txBox="1">
            <a:spLocks noChangeArrowheads="1"/>
          </p:cNvSpPr>
          <p:nvPr/>
        </p:nvSpPr>
        <p:spPr bwMode="auto">
          <a:xfrm>
            <a:off x="2282825" y="3194051"/>
            <a:ext cx="984250" cy="366713"/>
          </a:xfrm>
          <a:prstGeom prst="rect">
            <a:avLst/>
          </a:prstGeom>
          <a:noFill/>
          <a:ln w="9525">
            <a:noFill/>
            <a:miter lim="800000"/>
            <a:headEnd/>
            <a:tailEnd/>
          </a:ln>
        </p:spPr>
        <p:txBody>
          <a:bodyPr wrap="none" anchor="ctr">
            <a:spAutoFit/>
          </a:bodyPr>
          <a:lstStyle/>
          <a:p>
            <a:pPr algn="ctr">
              <a:defRPr/>
            </a:pPr>
            <a:r>
              <a:rPr lang="en-US" altLang="en-US" b="0">
                <a:solidFill>
                  <a:srgbClr val="000000"/>
                </a:solidFill>
              </a:rPr>
              <a:t>Fixation</a:t>
            </a:r>
          </a:p>
        </p:txBody>
      </p:sp>
      <p:sp>
        <p:nvSpPr>
          <p:cNvPr id="29711" name="Text Box 15"/>
          <p:cNvSpPr txBox="1">
            <a:spLocks noChangeArrowheads="1"/>
          </p:cNvSpPr>
          <p:nvPr/>
        </p:nvSpPr>
        <p:spPr bwMode="auto">
          <a:xfrm>
            <a:off x="3713886" y="3505350"/>
            <a:ext cx="966931" cy="461665"/>
          </a:xfrm>
          <a:prstGeom prst="rect">
            <a:avLst/>
          </a:prstGeom>
          <a:noFill/>
          <a:ln w="9525">
            <a:noFill/>
            <a:miter lim="800000"/>
            <a:headEnd/>
            <a:tailEnd/>
          </a:ln>
        </p:spPr>
        <p:txBody>
          <a:bodyPr wrap="none" anchor="ctr">
            <a:spAutoFit/>
          </a:bodyPr>
          <a:lstStyle/>
          <a:p>
            <a:pPr algn="ctr">
              <a:defRPr/>
            </a:pPr>
            <a:r>
              <a:rPr lang="en-US" altLang="en-US" b="0" dirty="0">
                <a:solidFill>
                  <a:srgbClr val="000000"/>
                </a:solidFill>
              </a:rPr>
              <a:t>Sample</a:t>
            </a:r>
            <a:endParaRPr lang="en-US" altLang="en-US" sz="2400" b="0" dirty="0">
              <a:solidFill>
                <a:srgbClr val="000000"/>
              </a:solidFill>
            </a:endParaRPr>
          </a:p>
        </p:txBody>
      </p:sp>
      <p:sp>
        <p:nvSpPr>
          <p:cNvPr id="29712" name="Text Box 16"/>
          <p:cNvSpPr txBox="1">
            <a:spLocks noChangeArrowheads="1"/>
          </p:cNvSpPr>
          <p:nvPr/>
        </p:nvSpPr>
        <p:spPr bwMode="auto">
          <a:xfrm>
            <a:off x="5288029" y="3868888"/>
            <a:ext cx="774571" cy="461665"/>
          </a:xfrm>
          <a:prstGeom prst="rect">
            <a:avLst/>
          </a:prstGeom>
          <a:noFill/>
          <a:ln w="9525">
            <a:noFill/>
            <a:miter lim="800000"/>
            <a:headEnd/>
            <a:tailEnd/>
          </a:ln>
        </p:spPr>
        <p:txBody>
          <a:bodyPr wrap="none" anchor="ctr">
            <a:spAutoFit/>
          </a:bodyPr>
          <a:lstStyle/>
          <a:p>
            <a:pPr algn="ctr">
              <a:defRPr/>
            </a:pPr>
            <a:r>
              <a:rPr lang="en-US" altLang="en-US" b="0" dirty="0">
                <a:solidFill>
                  <a:srgbClr val="000000"/>
                </a:solidFill>
              </a:rPr>
              <a:t>Delay</a:t>
            </a:r>
            <a:endParaRPr lang="en-US" altLang="en-US" sz="2400" b="0" dirty="0">
              <a:solidFill>
                <a:srgbClr val="000000"/>
              </a:solidFill>
            </a:endParaRPr>
          </a:p>
        </p:txBody>
      </p:sp>
      <p:sp>
        <p:nvSpPr>
          <p:cNvPr id="29713" name="Text Box 17"/>
          <p:cNvSpPr txBox="1">
            <a:spLocks noChangeArrowheads="1"/>
          </p:cNvSpPr>
          <p:nvPr/>
        </p:nvSpPr>
        <p:spPr bwMode="auto">
          <a:xfrm>
            <a:off x="6866777" y="4800601"/>
            <a:ext cx="607922" cy="461665"/>
          </a:xfrm>
          <a:prstGeom prst="rect">
            <a:avLst/>
          </a:prstGeom>
          <a:noFill/>
          <a:ln w="9525">
            <a:noFill/>
            <a:miter lim="800000"/>
            <a:headEnd/>
            <a:tailEnd/>
          </a:ln>
        </p:spPr>
        <p:txBody>
          <a:bodyPr wrap="none" anchor="ctr">
            <a:spAutoFit/>
          </a:bodyPr>
          <a:lstStyle/>
          <a:p>
            <a:pPr algn="ctr">
              <a:defRPr/>
            </a:pPr>
            <a:r>
              <a:rPr lang="en-US" altLang="en-US" b="0" dirty="0">
                <a:solidFill>
                  <a:srgbClr val="000000"/>
                </a:solidFill>
              </a:rPr>
              <a:t>Test</a:t>
            </a:r>
            <a:endParaRPr lang="en-US" altLang="en-US" sz="2400" b="0" dirty="0">
              <a:solidFill>
                <a:srgbClr val="000000"/>
              </a:solidFill>
            </a:endParaRPr>
          </a:p>
        </p:txBody>
      </p:sp>
      <p:sp>
        <p:nvSpPr>
          <p:cNvPr id="29714" name="Text Box 18"/>
          <p:cNvSpPr txBox="1">
            <a:spLocks noChangeArrowheads="1"/>
          </p:cNvSpPr>
          <p:nvPr/>
        </p:nvSpPr>
        <p:spPr bwMode="auto">
          <a:xfrm>
            <a:off x="6364289" y="5133975"/>
            <a:ext cx="1654175" cy="336550"/>
          </a:xfrm>
          <a:prstGeom prst="rect">
            <a:avLst/>
          </a:prstGeom>
          <a:noFill/>
          <a:ln w="9525">
            <a:noFill/>
            <a:miter lim="800000"/>
            <a:headEnd/>
            <a:tailEnd/>
          </a:ln>
        </p:spPr>
        <p:txBody>
          <a:bodyPr anchor="ctr">
            <a:spAutoFit/>
          </a:bodyPr>
          <a:lstStyle/>
          <a:p>
            <a:pPr algn="ctr">
              <a:defRPr/>
            </a:pPr>
            <a:r>
              <a:rPr lang="en-US" altLang="en-US" sz="1600" b="0">
                <a:solidFill>
                  <a:srgbClr val="000000"/>
                </a:solidFill>
              </a:rPr>
              <a:t>(Non-match)</a:t>
            </a:r>
            <a:endParaRPr lang="en-US" altLang="en-US" b="0">
              <a:solidFill>
                <a:srgbClr val="000000"/>
              </a:solidFill>
            </a:endParaRPr>
          </a:p>
        </p:txBody>
      </p:sp>
      <p:sp>
        <p:nvSpPr>
          <p:cNvPr id="29715" name="Text Box 19"/>
          <p:cNvSpPr txBox="1">
            <a:spLocks noChangeArrowheads="1"/>
          </p:cNvSpPr>
          <p:nvPr/>
        </p:nvSpPr>
        <p:spPr bwMode="auto">
          <a:xfrm>
            <a:off x="6618288" y="2716213"/>
            <a:ext cx="1103312" cy="336550"/>
          </a:xfrm>
          <a:prstGeom prst="rect">
            <a:avLst/>
          </a:prstGeom>
          <a:noFill/>
          <a:ln w="9525">
            <a:noFill/>
            <a:miter lim="800000"/>
            <a:headEnd/>
            <a:tailEnd/>
          </a:ln>
        </p:spPr>
        <p:txBody>
          <a:bodyPr anchor="ctr">
            <a:spAutoFit/>
          </a:bodyPr>
          <a:lstStyle/>
          <a:p>
            <a:pPr algn="ctr">
              <a:defRPr/>
            </a:pPr>
            <a:r>
              <a:rPr lang="en-US" altLang="en-US" sz="1600" b="0">
                <a:solidFill>
                  <a:srgbClr val="000000"/>
                </a:solidFill>
              </a:rPr>
              <a:t>(Match)</a:t>
            </a:r>
            <a:endParaRPr lang="en-US" altLang="en-US" sz="2400" b="0">
              <a:solidFill>
                <a:srgbClr val="000000"/>
              </a:solidFill>
            </a:endParaRPr>
          </a:p>
        </p:txBody>
      </p:sp>
      <p:sp>
        <p:nvSpPr>
          <p:cNvPr id="29716" name="Text Box 20"/>
          <p:cNvSpPr txBox="1">
            <a:spLocks noChangeArrowheads="1"/>
          </p:cNvSpPr>
          <p:nvPr/>
        </p:nvSpPr>
        <p:spPr bwMode="auto">
          <a:xfrm>
            <a:off x="3763963" y="3841750"/>
            <a:ext cx="908050" cy="336550"/>
          </a:xfrm>
          <a:prstGeom prst="rect">
            <a:avLst/>
          </a:prstGeom>
          <a:noFill/>
          <a:ln w="9525">
            <a:noFill/>
            <a:miter lim="800000"/>
            <a:headEnd/>
            <a:tailEnd/>
          </a:ln>
        </p:spPr>
        <p:txBody>
          <a:bodyPr wrap="none" anchor="ctr">
            <a:spAutoFit/>
          </a:bodyPr>
          <a:lstStyle/>
          <a:p>
            <a:pPr algn="ctr">
              <a:defRPr/>
            </a:pPr>
            <a:r>
              <a:rPr lang="en-US" altLang="en-US" sz="1600" b="0" dirty="0">
                <a:solidFill>
                  <a:srgbClr val="000000"/>
                </a:solidFill>
              </a:rPr>
              <a:t>650 </a:t>
            </a:r>
            <a:r>
              <a:rPr lang="en-US" altLang="en-US" sz="1600" b="0" dirty="0" err="1">
                <a:solidFill>
                  <a:srgbClr val="000000"/>
                </a:solidFill>
              </a:rPr>
              <a:t>ms.</a:t>
            </a:r>
            <a:endParaRPr lang="en-US" altLang="en-US" sz="1600" b="0" dirty="0">
              <a:solidFill>
                <a:srgbClr val="000000"/>
              </a:solidFill>
            </a:endParaRPr>
          </a:p>
        </p:txBody>
      </p:sp>
      <p:sp>
        <p:nvSpPr>
          <p:cNvPr id="29717" name="Text Box 21"/>
          <p:cNvSpPr txBox="1">
            <a:spLocks noChangeArrowheads="1"/>
          </p:cNvSpPr>
          <p:nvPr/>
        </p:nvSpPr>
        <p:spPr bwMode="auto">
          <a:xfrm>
            <a:off x="5032376" y="4222750"/>
            <a:ext cx="1255713" cy="336550"/>
          </a:xfrm>
          <a:prstGeom prst="rect">
            <a:avLst/>
          </a:prstGeom>
          <a:noFill/>
          <a:ln w="9525">
            <a:noFill/>
            <a:miter lim="800000"/>
            <a:headEnd/>
            <a:tailEnd/>
          </a:ln>
        </p:spPr>
        <p:txBody>
          <a:bodyPr anchor="ctr">
            <a:spAutoFit/>
          </a:bodyPr>
          <a:lstStyle/>
          <a:p>
            <a:pPr algn="ctr">
              <a:defRPr/>
            </a:pPr>
            <a:r>
              <a:rPr lang="en-US" altLang="en-US" sz="1600" b="0">
                <a:solidFill>
                  <a:srgbClr val="000000"/>
                </a:solidFill>
              </a:rPr>
              <a:t>1000 ms.</a:t>
            </a:r>
          </a:p>
        </p:txBody>
      </p:sp>
      <p:sp>
        <p:nvSpPr>
          <p:cNvPr id="29718" name="Text Box 22"/>
          <p:cNvSpPr txBox="1">
            <a:spLocks noChangeArrowheads="1"/>
          </p:cNvSpPr>
          <p:nvPr/>
        </p:nvSpPr>
        <p:spPr bwMode="auto">
          <a:xfrm>
            <a:off x="2297113" y="3460750"/>
            <a:ext cx="908050" cy="336550"/>
          </a:xfrm>
          <a:prstGeom prst="rect">
            <a:avLst/>
          </a:prstGeom>
          <a:noFill/>
          <a:ln w="9525">
            <a:noFill/>
            <a:miter lim="800000"/>
            <a:headEnd/>
            <a:tailEnd/>
          </a:ln>
        </p:spPr>
        <p:txBody>
          <a:bodyPr wrap="none" anchor="ctr">
            <a:spAutoFit/>
          </a:bodyPr>
          <a:lstStyle/>
          <a:p>
            <a:pPr algn="ctr">
              <a:defRPr/>
            </a:pPr>
            <a:r>
              <a:rPr lang="en-US" altLang="en-US" sz="1600" b="0">
                <a:solidFill>
                  <a:srgbClr val="000000"/>
                </a:solidFill>
              </a:rPr>
              <a:t>500 ms.</a:t>
            </a:r>
          </a:p>
        </p:txBody>
      </p:sp>
      <p:sp>
        <p:nvSpPr>
          <p:cNvPr id="29719" name="Text Box 23"/>
          <p:cNvSpPr txBox="1">
            <a:spLocks noChangeArrowheads="1"/>
          </p:cNvSpPr>
          <p:nvPr/>
        </p:nvSpPr>
        <p:spPr bwMode="auto">
          <a:xfrm>
            <a:off x="7969344" y="1787467"/>
            <a:ext cx="1604927" cy="461665"/>
          </a:xfrm>
          <a:prstGeom prst="rect">
            <a:avLst/>
          </a:prstGeom>
          <a:noFill/>
          <a:ln w="9525">
            <a:noFill/>
            <a:miter lim="800000"/>
            <a:headEnd/>
            <a:tailEnd/>
          </a:ln>
        </p:spPr>
        <p:txBody>
          <a:bodyPr wrap="none">
            <a:spAutoFit/>
          </a:bodyPr>
          <a:lstStyle/>
          <a:p>
            <a:pPr>
              <a:defRPr/>
            </a:pPr>
            <a:r>
              <a:rPr lang="en-US" altLang="en-US" sz="2400" b="0" dirty="0">
                <a:solidFill>
                  <a:srgbClr val="000000"/>
                </a:solidFill>
              </a:rPr>
              <a:t>RELEASE</a:t>
            </a:r>
          </a:p>
        </p:txBody>
      </p:sp>
      <p:sp>
        <p:nvSpPr>
          <p:cNvPr id="29720" name="Text Box 24"/>
          <p:cNvSpPr txBox="1">
            <a:spLocks noChangeArrowheads="1"/>
          </p:cNvSpPr>
          <p:nvPr/>
        </p:nvSpPr>
        <p:spPr bwMode="auto">
          <a:xfrm>
            <a:off x="8068100" y="3825231"/>
            <a:ext cx="1040670" cy="461665"/>
          </a:xfrm>
          <a:prstGeom prst="rect">
            <a:avLst/>
          </a:prstGeom>
          <a:noFill/>
          <a:ln w="9525">
            <a:noFill/>
            <a:miter lim="800000"/>
            <a:headEnd/>
            <a:tailEnd/>
          </a:ln>
        </p:spPr>
        <p:txBody>
          <a:bodyPr wrap="none">
            <a:spAutoFit/>
          </a:bodyPr>
          <a:lstStyle/>
          <a:p>
            <a:pPr>
              <a:defRPr/>
            </a:pPr>
            <a:r>
              <a:rPr lang="en-US" altLang="en-US" sz="2400" b="0" dirty="0">
                <a:solidFill>
                  <a:srgbClr val="000000"/>
                </a:solidFill>
              </a:rPr>
              <a:t>HOLD</a:t>
            </a:r>
          </a:p>
        </p:txBody>
      </p:sp>
      <p:grpSp>
        <p:nvGrpSpPr>
          <p:cNvPr id="29721" name="Group 25"/>
          <p:cNvGrpSpPr>
            <a:grpSpLocks/>
          </p:cNvGrpSpPr>
          <p:nvPr/>
        </p:nvGrpSpPr>
        <p:grpSpPr bwMode="auto">
          <a:xfrm>
            <a:off x="3698876" y="2647950"/>
            <a:ext cx="455613" cy="431800"/>
            <a:chOff x="486" y="1863"/>
            <a:chExt cx="287" cy="272"/>
          </a:xfrm>
        </p:grpSpPr>
        <p:sp>
          <p:nvSpPr>
            <p:cNvPr id="29782" name="Rectangle 26"/>
            <p:cNvSpPr>
              <a:spLocks noChangeArrowheads="1"/>
            </p:cNvSpPr>
            <p:nvPr/>
          </p:nvSpPr>
          <p:spPr bwMode="auto">
            <a:xfrm>
              <a:off x="576" y="201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83" name="Rectangle 27"/>
            <p:cNvSpPr>
              <a:spLocks noChangeArrowheads="1"/>
            </p:cNvSpPr>
            <p:nvPr/>
          </p:nvSpPr>
          <p:spPr bwMode="auto">
            <a:xfrm>
              <a:off x="615" y="2101"/>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84" name="Rectangle 28"/>
            <p:cNvSpPr>
              <a:spLocks noChangeArrowheads="1"/>
            </p:cNvSpPr>
            <p:nvPr/>
          </p:nvSpPr>
          <p:spPr bwMode="auto">
            <a:xfrm>
              <a:off x="486" y="1968"/>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85" name="Rectangle 29"/>
            <p:cNvSpPr>
              <a:spLocks noChangeArrowheads="1"/>
            </p:cNvSpPr>
            <p:nvPr/>
          </p:nvSpPr>
          <p:spPr bwMode="auto">
            <a:xfrm>
              <a:off x="523" y="2010"/>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86" name="Rectangle 30"/>
            <p:cNvSpPr>
              <a:spLocks noChangeArrowheads="1"/>
            </p:cNvSpPr>
            <p:nvPr/>
          </p:nvSpPr>
          <p:spPr bwMode="auto">
            <a:xfrm>
              <a:off x="528" y="2082"/>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87" name="Rectangle 31"/>
            <p:cNvSpPr>
              <a:spLocks noChangeArrowheads="1"/>
            </p:cNvSpPr>
            <p:nvPr/>
          </p:nvSpPr>
          <p:spPr bwMode="auto">
            <a:xfrm>
              <a:off x="693" y="2043"/>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88" name="Rectangle 32"/>
            <p:cNvSpPr>
              <a:spLocks noChangeArrowheads="1"/>
            </p:cNvSpPr>
            <p:nvPr/>
          </p:nvSpPr>
          <p:spPr bwMode="auto">
            <a:xfrm>
              <a:off x="594" y="1944"/>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89" name="Rectangle 33"/>
            <p:cNvSpPr>
              <a:spLocks noChangeArrowheads="1"/>
            </p:cNvSpPr>
            <p:nvPr/>
          </p:nvSpPr>
          <p:spPr bwMode="auto">
            <a:xfrm>
              <a:off x="667" y="195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0" name="Rectangle 34"/>
            <p:cNvSpPr>
              <a:spLocks noChangeArrowheads="1"/>
            </p:cNvSpPr>
            <p:nvPr/>
          </p:nvSpPr>
          <p:spPr bwMode="auto">
            <a:xfrm>
              <a:off x="744" y="1942"/>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1" name="Rectangle 35"/>
            <p:cNvSpPr>
              <a:spLocks noChangeArrowheads="1"/>
            </p:cNvSpPr>
            <p:nvPr/>
          </p:nvSpPr>
          <p:spPr bwMode="auto">
            <a:xfrm>
              <a:off x="651" y="1995"/>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2" name="Rectangle 36"/>
            <p:cNvSpPr>
              <a:spLocks noChangeArrowheads="1"/>
            </p:cNvSpPr>
            <p:nvPr/>
          </p:nvSpPr>
          <p:spPr bwMode="auto">
            <a:xfrm>
              <a:off x="643" y="2077"/>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3" name="Rectangle 37"/>
            <p:cNvSpPr>
              <a:spLocks noChangeArrowheads="1"/>
            </p:cNvSpPr>
            <p:nvPr/>
          </p:nvSpPr>
          <p:spPr bwMode="auto">
            <a:xfrm>
              <a:off x="735" y="201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4" name="Rectangle 38"/>
            <p:cNvSpPr>
              <a:spLocks noChangeArrowheads="1"/>
            </p:cNvSpPr>
            <p:nvPr/>
          </p:nvSpPr>
          <p:spPr bwMode="auto">
            <a:xfrm>
              <a:off x="705" y="1863"/>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5" name="Rectangle 39"/>
            <p:cNvSpPr>
              <a:spLocks noChangeArrowheads="1"/>
            </p:cNvSpPr>
            <p:nvPr/>
          </p:nvSpPr>
          <p:spPr bwMode="auto">
            <a:xfrm>
              <a:off x="595" y="1872"/>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6" name="Rectangle 40"/>
            <p:cNvSpPr>
              <a:spLocks noChangeArrowheads="1"/>
            </p:cNvSpPr>
            <p:nvPr/>
          </p:nvSpPr>
          <p:spPr bwMode="auto">
            <a:xfrm>
              <a:off x="529" y="1917"/>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7" name="Rectangle 41"/>
            <p:cNvSpPr>
              <a:spLocks noChangeArrowheads="1"/>
            </p:cNvSpPr>
            <p:nvPr/>
          </p:nvSpPr>
          <p:spPr bwMode="auto">
            <a:xfrm>
              <a:off x="655" y="1890"/>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8" name="Rectangle 42"/>
            <p:cNvSpPr>
              <a:spLocks noChangeArrowheads="1"/>
            </p:cNvSpPr>
            <p:nvPr/>
          </p:nvSpPr>
          <p:spPr bwMode="auto">
            <a:xfrm>
              <a:off x="721" y="210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99" name="Rectangle 43"/>
            <p:cNvSpPr>
              <a:spLocks noChangeArrowheads="1"/>
            </p:cNvSpPr>
            <p:nvPr/>
          </p:nvSpPr>
          <p:spPr bwMode="auto">
            <a:xfrm>
              <a:off x="541" y="1875"/>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grpSp>
      <p:grpSp>
        <p:nvGrpSpPr>
          <p:cNvPr id="29722" name="Group 44"/>
          <p:cNvGrpSpPr>
            <a:grpSpLocks/>
          </p:cNvGrpSpPr>
          <p:nvPr/>
        </p:nvGrpSpPr>
        <p:grpSpPr bwMode="auto">
          <a:xfrm>
            <a:off x="6535738" y="3937000"/>
            <a:ext cx="455612" cy="431800"/>
            <a:chOff x="486" y="1863"/>
            <a:chExt cx="287" cy="272"/>
          </a:xfrm>
        </p:grpSpPr>
        <p:sp>
          <p:nvSpPr>
            <p:cNvPr id="29764" name="Rectangle 45"/>
            <p:cNvSpPr>
              <a:spLocks noChangeArrowheads="1"/>
            </p:cNvSpPr>
            <p:nvPr/>
          </p:nvSpPr>
          <p:spPr bwMode="auto">
            <a:xfrm>
              <a:off x="576" y="201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65" name="Rectangle 46"/>
            <p:cNvSpPr>
              <a:spLocks noChangeArrowheads="1"/>
            </p:cNvSpPr>
            <p:nvPr/>
          </p:nvSpPr>
          <p:spPr bwMode="auto">
            <a:xfrm>
              <a:off x="615" y="2101"/>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66" name="Rectangle 47"/>
            <p:cNvSpPr>
              <a:spLocks noChangeArrowheads="1"/>
            </p:cNvSpPr>
            <p:nvPr/>
          </p:nvSpPr>
          <p:spPr bwMode="auto">
            <a:xfrm>
              <a:off x="486" y="1968"/>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67" name="Rectangle 48"/>
            <p:cNvSpPr>
              <a:spLocks noChangeArrowheads="1"/>
            </p:cNvSpPr>
            <p:nvPr/>
          </p:nvSpPr>
          <p:spPr bwMode="auto">
            <a:xfrm>
              <a:off x="523" y="2010"/>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68" name="Rectangle 49"/>
            <p:cNvSpPr>
              <a:spLocks noChangeArrowheads="1"/>
            </p:cNvSpPr>
            <p:nvPr/>
          </p:nvSpPr>
          <p:spPr bwMode="auto">
            <a:xfrm>
              <a:off x="528" y="2082"/>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69" name="Rectangle 50"/>
            <p:cNvSpPr>
              <a:spLocks noChangeArrowheads="1"/>
            </p:cNvSpPr>
            <p:nvPr/>
          </p:nvSpPr>
          <p:spPr bwMode="auto">
            <a:xfrm>
              <a:off x="693" y="2043"/>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0" name="Rectangle 51"/>
            <p:cNvSpPr>
              <a:spLocks noChangeArrowheads="1"/>
            </p:cNvSpPr>
            <p:nvPr/>
          </p:nvSpPr>
          <p:spPr bwMode="auto">
            <a:xfrm>
              <a:off x="594" y="1944"/>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1" name="Rectangle 52"/>
            <p:cNvSpPr>
              <a:spLocks noChangeArrowheads="1"/>
            </p:cNvSpPr>
            <p:nvPr/>
          </p:nvSpPr>
          <p:spPr bwMode="auto">
            <a:xfrm>
              <a:off x="667" y="195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2" name="Rectangle 53"/>
            <p:cNvSpPr>
              <a:spLocks noChangeArrowheads="1"/>
            </p:cNvSpPr>
            <p:nvPr/>
          </p:nvSpPr>
          <p:spPr bwMode="auto">
            <a:xfrm>
              <a:off x="744" y="1942"/>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3" name="Rectangle 54"/>
            <p:cNvSpPr>
              <a:spLocks noChangeArrowheads="1"/>
            </p:cNvSpPr>
            <p:nvPr/>
          </p:nvSpPr>
          <p:spPr bwMode="auto">
            <a:xfrm>
              <a:off x="651" y="1995"/>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4" name="Rectangle 55"/>
            <p:cNvSpPr>
              <a:spLocks noChangeArrowheads="1"/>
            </p:cNvSpPr>
            <p:nvPr/>
          </p:nvSpPr>
          <p:spPr bwMode="auto">
            <a:xfrm>
              <a:off x="643" y="2077"/>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5" name="Rectangle 56"/>
            <p:cNvSpPr>
              <a:spLocks noChangeArrowheads="1"/>
            </p:cNvSpPr>
            <p:nvPr/>
          </p:nvSpPr>
          <p:spPr bwMode="auto">
            <a:xfrm>
              <a:off x="735" y="201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6" name="Rectangle 57"/>
            <p:cNvSpPr>
              <a:spLocks noChangeArrowheads="1"/>
            </p:cNvSpPr>
            <p:nvPr/>
          </p:nvSpPr>
          <p:spPr bwMode="auto">
            <a:xfrm>
              <a:off x="705" y="1863"/>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7" name="Rectangle 58"/>
            <p:cNvSpPr>
              <a:spLocks noChangeArrowheads="1"/>
            </p:cNvSpPr>
            <p:nvPr/>
          </p:nvSpPr>
          <p:spPr bwMode="auto">
            <a:xfrm>
              <a:off x="595" y="1872"/>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8" name="Rectangle 59"/>
            <p:cNvSpPr>
              <a:spLocks noChangeArrowheads="1"/>
            </p:cNvSpPr>
            <p:nvPr/>
          </p:nvSpPr>
          <p:spPr bwMode="auto">
            <a:xfrm>
              <a:off x="529" y="1917"/>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79" name="Rectangle 60"/>
            <p:cNvSpPr>
              <a:spLocks noChangeArrowheads="1"/>
            </p:cNvSpPr>
            <p:nvPr/>
          </p:nvSpPr>
          <p:spPr bwMode="auto">
            <a:xfrm>
              <a:off x="655" y="1890"/>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80" name="Rectangle 61"/>
            <p:cNvSpPr>
              <a:spLocks noChangeArrowheads="1"/>
            </p:cNvSpPr>
            <p:nvPr/>
          </p:nvSpPr>
          <p:spPr bwMode="auto">
            <a:xfrm>
              <a:off x="721" y="210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81" name="Rectangle 62"/>
            <p:cNvSpPr>
              <a:spLocks noChangeArrowheads="1"/>
            </p:cNvSpPr>
            <p:nvPr/>
          </p:nvSpPr>
          <p:spPr bwMode="auto">
            <a:xfrm>
              <a:off x="541" y="1875"/>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grpSp>
      <p:grpSp>
        <p:nvGrpSpPr>
          <p:cNvPr id="29723" name="Group 63"/>
          <p:cNvGrpSpPr>
            <a:grpSpLocks/>
          </p:cNvGrpSpPr>
          <p:nvPr/>
        </p:nvGrpSpPr>
        <p:grpSpPr bwMode="auto">
          <a:xfrm>
            <a:off x="6565901" y="1793875"/>
            <a:ext cx="455613" cy="431800"/>
            <a:chOff x="486" y="1863"/>
            <a:chExt cx="287" cy="272"/>
          </a:xfrm>
        </p:grpSpPr>
        <p:sp>
          <p:nvSpPr>
            <p:cNvPr id="29746" name="Rectangle 64"/>
            <p:cNvSpPr>
              <a:spLocks noChangeArrowheads="1"/>
            </p:cNvSpPr>
            <p:nvPr/>
          </p:nvSpPr>
          <p:spPr bwMode="auto">
            <a:xfrm>
              <a:off x="576" y="201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47" name="Rectangle 65"/>
            <p:cNvSpPr>
              <a:spLocks noChangeArrowheads="1"/>
            </p:cNvSpPr>
            <p:nvPr/>
          </p:nvSpPr>
          <p:spPr bwMode="auto">
            <a:xfrm>
              <a:off x="615" y="2101"/>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48" name="Rectangle 66"/>
            <p:cNvSpPr>
              <a:spLocks noChangeArrowheads="1"/>
            </p:cNvSpPr>
            <p:nvPr/>
          </p:nvSpPr>
          <p:spPr bwMode="auto">
            <a:xfrm>
              <a:off x="486" y="1968"/>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49" name="Rectangle 67"/>
            <p:cNvSpPr>
              <a:spLocks noChangeArrowheads="1"/>
            </p:cNvSpPr>
            <p:nvPr/>
          </p:nvSpPr>
          <p:spPr bwMode="auto">
            <a:xfrm>
              <a:off x="523" y="2010"/>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0" name="Rectangle 68"/>
            <p:cNvSpPr>
              <a:spLocks noChangeArrowheads="1"/>
            </p:cNvSpPr>
            <p:nvPr/>
          </p:nvSpPr>
          <p:spPr bwMode="auto">
            <a:xfrm>
              <a:off x="528" y="2082"/>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1" name="Rectangle 69"/>
            <p:cNvSpPr>
              <a:spLocks noChangeArrowheads="1"/>
            </p:cNvSpPr>
            <p:nvPr/>
          </p:nvSpPr>
          <p:spPr bwMode="auto">
            <a:xfrm>
              <a:off x="693" y="2043"/>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2" name="Rectangle 70"/>
            <p:cNvSpPr>
              <a:spLocks noChangeArrowheads="1"/>
            </p:cNvSpPr>
            <p:nvPr/>
          </p:nvSpPr>
          <p:spPr bwMode="auto">
            <a:xfrm>
              <a:off x="594" y="1944"/>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3" name="Rectangle 71"/>
            <p:cNvSpPr>
              <a:spLocks noChangeArrowheads="1"/>
            </p:cNvSpPr>
            <p:nvPr/>
          </p:nvSpPr>
          <p:spPr bwMode="auto">
            <a:xfrm>
              <a:off x="667" y="195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4" name="Rectangle 72"/>
            <p:cNvSpPr>
              <a:spLocks noChangeArrowheads="1"/>
            </p:cNvSpPr>
            <p:nvPr/>
          </p:nvSpPr>
          <p:spPr bwMode="auto">
            <a:xfrm>
              <a:off x="744" y="1942"/>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5" name="Rectangle 73"/>
            <p:cNvSpPr>
              <a:spLocks noChangeArrowheads="1"/>
            </p:cNvSpPr>
            <p:nvPr/>
          </p:nvSpPr>
          <p:spPr bwMode="auto">
            <a:xfrm>
              <a:off x="651" y="1995"/>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6" name="Rectangle 74"/>
            <p:cNvSpPr>
              <a:spLocks noChangeArrowheads="1"/>
            </p:cNvSpPr>
            <p:nvPr/>
          </p:nvSpPr>
          <p:spPr bwMode="auto">
            <a:xfrm>
              <a:off x="643" y="2077"/>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7" name="Rectangle 75"/>
            <p:cNvSpPr>
              <a:spLocks noChangeArrowheads="1"/>
            </p:cNvSpPr>
            <p:nvPr/>
          </p:nvSpPr>
          <p:spPr bwMode="auto">
            <a:xfrm>
              <a:off x="735" y="201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8" name="Rectangle 76"/>
            <p:cNvSpPr>
              <a:spLocks noChangeArrowheads="1"/>
            </p:cNvSpPr>
            <p:nvPr/>
          </p:nvSpPr>
          <p:spPr bwMode="auto">
            <a:xfrm>
              <a:off x="705" y="1863"/>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59" name="Rectangle 77"/>
            <p:cNvSpPr>
              <a:spLocks noChangeArrowheads="1"/>
            </p:cNvSpPr>
            <p:nvPr/>
          </p:nvSpPr>
          <p:spPr bwMode="auto">
            <a:xfrm>
              <a:off x="595" y="1872"/>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60" name="Rectangle 78"/>
            <p:cNvSpPr>
              <a:spLocks noChangeArrowheads="1"/>
            </p:cNvSpPr>
            <p:nvPr/>
          </p:nvSpPr>
          <p:spPr bwMode="auto">
            <a:xfrm>
              <a:off x="529" y="1917"/>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61" name="Rectangle 79"/>
            <p:cNvSpPr>
              <a:spLocks noChangeArrowheads="1"/>
            </p:cNvSpPr>
            <p:nvPr/>
          </p:nvSpPr>
          <p:spPr bwMode="auto">
            <a:xfrm>
              <a:off x="655" y="1890"/>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62" name="Rectangle 80"/>
            <p:cNvSpPr>
              <a:spLocks noChangeArrowheads="1"/>
            </p:cNvSpPr>
            <p:nvPr/>
          </p:nvSpPr>
          <p:spPr bwMode="auto">
            <a:xfrm>
              <a:off x="721" y="2106"/>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sp>
          <p:nvSpPr>
            <p:cNvPr id="29763" name="Rectangle 81"/>
            <p:cNvSpPr>
              <a:spLocks noChangeArrowheads="1"/>
            </p:cNvSpPr>
            <p:nvPr/>
          </p:nvSpPr>
          <p:spPr bwMode="auto">
            <a:xfrm>
              <a:off x="541" y="1875"/>
              <a:ext cx="29" cy="29"/>
            </a:xfrm>
            <a:prstGeom prst="rect">
              <a:avLst/>
            </a:prstGeom>
            <a:solidFill>
              <a:schemeClr val="bg1"/>
            </a:solidFill>
            <a:ln w="9525">
              <a:noFill/>
              <a:miter lim="800000"/>
              <a:headEnd/>
              <a:tailEnd/>
            </a:ln>
          </p:spPr>
          <p:txBody>
            <a:bodyPr wrap="none" anchor="ctr"/>
            <a:lstStyle/>
            <a:p>
              <a:pPr eaLnBrk="1" hangingPunct="1">
                <a:defRPr/>
              </a:pPr>
              <a:endParaRPr lang="en-US" altLang="en-US">
                <a:solidFill>
                  <a:srgbClr val="000000"/>
                </a:solidFill>
              </a:endParaRPr>
            </a:p>
          </p:txBody>
        </p:sp>
      </p:grpSp>
      <p:sp>
        <p:nvSpPr>
          <p:cNvPr id="29724" name="Line 82"/>
          <p:cNvSpPr>
            <a:spLocks noChangeShapeType="1"/>
          </p:cNvSpPr>
          <p:nvPr/>
        </p:nvSpPr>
        <p:spPr bwMode="auto">
          <a:xfrm rot="7200000" flipV="1">
            <a:off x="6850063" y="1644650"/>
            <a:ext cx="0" cy="762000"/>
          </a:xfrm>
          <a:prstGeom prst="line">
            <a:avLst/>
          </a:prstGeom>
          <a:noFill/>
          <a:ln w="38100">
            <a:solidFill>
              <a:srgbClr val="FF0000"/>
            </a:solidFill>
            <a:round/>
            <a:headEnd/>
            <a:tailEnd type="triangle" w="med" len="med"/>
          </a:ln>
        </p:spPr>
        <p:txBody>
          <a:bodyPr/>
          <a:lstStyle/>
          <a:p>
            <a:pPr>
              <a:defRPr/>
            </a:pPr>
            <a:endParaRPr lang="en-US">
              <a:solidFill>
                <a:srgbClr val="000000"/>
              </a:solidFill>
            </a:endParaRPr>
          </a:p>
        </p:txBody>
      </p:sp>
      <p:sp>
        <p:nvSpPr>
          <p:cNvPr id="29725" name="Line 83"/>
          <p:cNvSpPr>
            <a:spLocks noChangeShapeType="1"/>
          </p:cNvSpPr>
          <p:nvPr/>
        </p:nvSpPr>
        <p:spPr bwMode="auto">
          <a:xfrm rot="18000000" flipV="1">
            <a:off x="6745288" y="3749675"/>
            <a:ext cx="0" cy="762000"/>
          </a:xfrm>
          <a:prstGeom prst="line">
            <a:avLst/>
          </a:prstGeom>
          <a:noFill/>
          <a:ln w="44450">
            <a:solidFill>
              <a:srgbClr val="0000FF"/>
            </a:solidFill>
            <a:round/>
            <a:headEnd/>
            <a:tailEnd type="triangle" w="med" len="med"/>
          </a:ln>
        </p:spPr>
        <p:txBody>
          <a:bodyPr/>
          <a:lstStyle/>
          <a:p>
            <a:pPr>
              <a:defRPr/>
            </a:pPr>
            <a:endParaRPr lang="en-US">
              <a:solidFill>
                <a:srgbClr val="000000"/>
              </a:solidFill>
            </a:endParaRPr>
          </a:p>
        </p:txBody>
      </p:sp>
      <p:sp>
        <p:nvSpPr>
          <p:cNvPr id="29726" name="Line 84"/>
          <p:cNvSpPr>
            <a:spLocks noChangeShapeType="1"/>
          </p:cNvSpPr>
          <p:nvPr/>
        </p:nvSpPr>
        <p:spPr bwMode="auto">
          <a:xfrm>
            <a:off x="8116888" y="4664075"/>
            <a:ext cx="685800" cy="0"/>
          </a:xfrm>
          <a:prstGeom prst="line">
            <a:avLst/>
          </a:prstGeom>
          <a:noFill/>
          <a:ln w="19050">
            <a:solidFill>
              <a:schemeClr val="bg1"/>
            </a:solidFill>
            <a:round/>
            <a:headEnd/>
            <a:tailEnd type="triangle" w="med" len="med"/>
          </a:ln>
        </p:spPr>
        <p:txBody>
          <a:bodyPr/>
          <a:lstStyle/>
          <a:p>
            <a:pPr>
              <a:defRPr/>
            </a:pPr>
            <a:endParaRPr lang="en-US">
              <a:solidFill>
                <a:srgbClr val="000000"/>
              </a:solidFill>
            </a:endParaRPr>
          </a:p>
        </p:txBody>
      </p:sp>
      <p:grpSp>
        <p:nvGrpSpPr>
          <p:cNvPr id="29728" name="Group 86"/>
          <p:cNvGrpSpPr>
            <a:grpSpLocks/>
          </p:cNvGrpSpPr>
          <p:nvPr/>
        </p:nvGrpSpPr>
        <p:grpSpPr bwMode="auto">
          <a:xfrm>
            <a:off x="8839200" y="5029200"/>
            <a:ext cx="1524000" cy="1828800"/>
            <a:chOff x="4608" y="3168"/>
            <a:chExt cx="960" cy="1152"/>
          </a:xfrm>
        </p:grpSpPr>
        <p:sp>
          <p:nvSpPr>
            <p:cNvPr id="29733" name="Line 87"/>
            <p:cNvSpPr>
              <a:spLocks noChangeShapeType="1"/>
            </p:cNvSpPr>
            <p:nvPr/>
          </p:nvSpPr>
          <p:spPr bwMode="auto">
            <a:xfrm rot="10800000" flipV="1">
              <a:off x="5088" y="3732"/>
              <a:ext cx="0" cy="480"/>
            </a:xfrm>
            <a:prstGeom prst="line">
              <a:avLst/>
            </a:prstGeom>
            <a:noFill/>
            <a:ln w="44450">
              <a:solidFill>
                <a:srgbClr val="0000FF"/>
              </a:solidFill>
              <a:round/>
              <a:headEnd/>
              <a:tailEnd type="triangle" w="med" len="med"/>
            </a:ln>
          </p:spPr>
          <p:txBody>
            <a:bodyPr/>
            <a:lstStyle/>
            <a:p>
              <a:pPr>
                <a:defRPr/>
              </a:pPr>
              <a:endParaRPr lang="en-US">
                <a:solidFill>
                  <a:srgbClr val="000000"/>
                </a:solidFill>
              </a:endParaRPr>
            </a:p>
          </p:txBody>
        </p:sp>
        <p:sp>
          <p:nvSpPr>
            <p:cNvPr id="29734" name="Line 88"/>
            <p:cNvSpPr>
              <a:spLocks noChangeShapeType="1"/>
            </p:cNvSpPr>
            <p:nvPr/>
          </p:nvSpPr>
          <p:spPr bwMode="auto">
            <a:xfrm rot="12600000" flipV="1">
              <a:off x="4968" y="3699"/>
              <a:ext cx="0" cy="480"/>
            </a:xfrm>
            <a:prstGeom prst="line">
              <a:avLst/>
            </a:prstGeom>
            <a:noFill/>
            <a:ln w="44450">
              <a:solidFill>
                <a:srgbClr val="0000FF"/>
              </a:solidFill>
              <a:round/>
              <a:headEnd/>
              <a:tailEnd type="triangle" w="med" len="med"/>
            </a:ln>
          </p:spPr>
          <p:txBody>
            <a:bodyPr/>
            <a:lstStyle/>
            <a:p>
              <a:pPr>
                <a:defRPr/>
              </a:pPr>
              <a:endParaRPr lang="en-US">
                <a:solidFill>
                  <a:srgbClr val="000000"/>
                </a:solidFill>
              </a:endParaRPr>
            </a:p>
          </p:txBody>
        </p:sp>
        <p:sp>
          <p:nvSpPr>
            <p:cNvPr id="29735" name="Line 89"/>
            <p:cNvSpPr>
              <a:spLocks noChangeShapeType="1"/>
            </p:cNvSpPr>
            <p:nvPr/>
          </p:nvSpPr>
          <p:spPr bwMode="auto">
            <a:xfrm rot="14400000" flipV="1">
              <a:off x="4881" y="3612"/>
              <a:ext cx="0" cy="480"/>
            </a:xfrm>
            <a:prstGeom prst="line">
              <a:avLst/>
            </a:prstGeom>
            <a:noFill/>
            <a:ln w="44450">
              <a:solidFill>
                <a:srgbClr val="0000FF"/>
              </a:solidFill>
              <a:round/>
              <a:headEnd/>
              <a:tailEnd type="triangle" w="med" len="med"/>
            </a:ln>
          </p:spPr>
          <p:txBody>
            <a:bodyPr/>
            <a:lstStyle/>
            <a:p>
              <a:pPr>
                <a:defRPr/>
              </a:pPr>
              <a:endParaRPr lang="en-US">
                <a:solidFill>
                  <a:srgbClr val="000000"/>
                </a:solidFill>
              </a:endParaRPr>
            </a:p>
          </p:txBody>
        </p:sp>
        <p:sp>
          <p:nvSpPr>
            <p:cNvPr id="29736" name="Line 90"/>
            <p:cNvSpPr>
              <a:spLocks noChangeShapeType="1"/>
            </p:cNvSpPr>
            <p:nvPr/>
          </p:nvSpPr>
          <p:spPr bwMode="auto">
            <a:xfrm rot="16200000" flipV="1">
              <a:off x="4848" y="3492"/>
              <a:ext cx="0" cy="480"/>
            </a:xfrm>
            <a:prstGeom prst="line">
              <a:avLst/>
            </a:prstGeom>
            <a:noFill/>
            <a:ln w="44450">
              <a:solidFill>
                <a:srgbClr val="0000FF"/>
              </a:solidFill>
              <a:round/>
              <a:headEnd/>
              <a:tailEnd type="triangle" w="med" len="med"/>
            </a:ln>
          </p:spPr>
          <p:txBody>
            <a:bodyPr/>
            <a:lstStyle/>
            <a:p>
              <a:pPr>
                <a:defRPr/>
              </a:pPr>
              <a:endParaRPr lang="en-US">
                <a:solidFill>
                  <a:srgbClr val="000000"/>
                </a:solidFill>
              </a:endParaRPr>
            </a:p>
          </p:txBody>
        </p:sp>
        <p:sp>
          <p:nvSpPr>
            <p:cNvPr id="29737" name="Line 91"/>
            <p:cNvSpPr>
              <a:spLocks noChangeShapeType="1"/>
            </p:cNvSpPr>
            <p:nvPr/>
          </p:nvSpPr>
          <p:spPr bwMode="auto">
            <a:xfrm flipV="1">
              <a:off x="5088" y="3252"/>
              <a:ext cx="0" cy="480"/>
            </a:xfrm>
            <a:prstGeom prst="line">
              <a:avLst/>
            </a:prstGeom>
            <a:noFill/>
            <a:ln w="44450">
              <a:solidFill>
                <a:srgbClr val="FF0000"/>
              </a:solidFill>
              <a:round/>
              <a:headEnd/>
              <a:tailEnd type="triangle" w="med" len="med"/>
            </a:ln>
          </p:spPr>
          <p:txBody>
            <a:bodyPr/>
            <a:lstStyle/>
            <a:p>
              <a:pPr>
                <a:defRPr/>
              </a:pPr>
              <a:endParaRPr lang="en-US">
                <a:solidFill>
                  <a:srgbClr val="000000"/>
                </a:solidFill>
              </a:endParaRPr>
            </a:p>
          </p:txBody>
        </p:sp>
        <p:sp>
          <p:nvSpPr>
            <p:cNvPr id="29738" name="Line 92"/>
            <p:cNvSpPr>
              <a:spLocks noChangeShapeType="1"/>
            </p:cNvSpPr>
            <p:nvPr/>
          </p:nvSpPr>
          <p:spPr bwMode="auto">
            <a:xfrm rot="18000000" flipV="1">
              <a:off x="4881" y="3372"/>
              <a:ext cx="0" cy="480"/>
            </a:xfrm>
            <a:prstGeom prst="line">
              <a:avLst/>
            </a:prstGeom>
            <a:noFill/>
            <a:ln w="44450">
              <a:solidFill>
                <a:srgbClr val="0000FF"/>
              </a:solidFill>
              <a:round/>
              <a:headEnd/>
              <a:tailEnd type="triangle" w="med" len="med"/>
            </a:ln>
          </p:spPr>
          <p:txBody>
            <a:bodyPr/>
            <a:lstStyle/>
            <a:p>
              <a:pPr>
                <a:defRPr/>
              </a:pPr>
              <a:endParaRPr lang="en-US">
                <a:solidFill>
                  <a:srgbClr val="000000"/>
                </a:solidFill>
              </a:endParaRPr>
            </a:p>
          </p:txBody>
        </p:sp>
        <p:sp>
          <p:nvSpPr>
            <p:cNvPr id="29739" name="Line 93"/>
            <p:cNvSpPr>
              <a:spLocks noChangeShapeType="1"/>
            </p:cNvSpPr>
            <p:nvPr/>
          </p:nvSpPr>
          <p:spPr bwMode="auto">
            <a:xfrm rot="7200000" flipV="1">
              <a:off x="5295" y="3612"/>
              <a:ext cx="0" cy="480"/>
            </a:xfrm>
            <a:prstGeom prst="line">
              <a:avLst/>
            </a:prstGeom>
            <a:noFill/>
            <a:ln w="44450">
              <a:solidFill>
                <a:srgbClr val="FF0000"/>
              </a:solidFill>
              <a:round/>
              <a:headEnd/>
              <a:tailEnd type="triangle" w="med" len="med"/>
            </a:ln>
          </p:spPr>
          <p:txBody>
            <a:bodyPr/>
            <a:lstStyle/>
            <a:p>
              <a:pPr>
                <a:defRPr/>
              </a:pPr>
              <a:endParaRPr lang="en-US">
                <a:solidFill>
                  <a:srgbClr val="000000"/>
                </a:solidFill>
              </a:endParaRPr>
            </a:p>
          </p:txBody>
        </p:sp>
        <p:sp>
          <p:nvSpPr>
            <p:cNvPr id="29740" name="Line 94"/>
            <p:cNvSpPr>
              <a:spLocks noChangeShapeType="1"/>
            </p:cNvSpPr>
            <p:nvPr/>
          </p:nvSpPr>
          <p:spPr bwMode="auto">
            <a:xfrm rot="9000000" flipV="1">
              <a:off x="5208" y="3699"/>
              <a:ext cx="0" cy="480"/>
            </a:xfrm>
            <a:prstGeom prst="line">
              <a:avLst/>
            </a:prstGeom>
            <a:noFill/>
            <a:ln w="50800">
              <a:solidFill>
                <a:srgbClr val="0000FF"/>
              </a:solidFill>
              <a:round/>
              <a:headEnd/>
              <a:tailEnd type="triangle" w="med" len="med"/>
            </a:ln>
          </p:spPr>
          <p:txBody>
            <a:bodyPr/>
            <a:lstStyle/>
            <a:p>
              <a:pPr>
                <a:defRPr/>
              </a:pPr>
              <a:endParaRPr lang="en-US">
                <a:solidFill>
                  <a:srgbClr val="000000"/>
                </a:solidFill>
              </a:endParaRPr>
            </a:p>
          </p:txBody>
        </p:sp>
        <p:sp>
          <p:nvSpPr>
            <p:cNvPr id="29741" name="Line 95"/>
            <p:cNvSpPr>
              <a:spLocks noChangeShapeType="1"/>
            </p:cNvSpPr>
            <p:nvPr/>
          </p:nvSpPr>
          <p:spPr bwMode="auto">
            <a:xfrm rot="3600000" flipV="1">
              <a:off x="5295" y="3372"/>
              <a:ext cx="0" cy="480"/>
            </a:xfrm>
            <a:prstGeom prst="line">
              <a:avLst/>
            </a:prstGeom>
            <a:noFill/>
            <a:ln w="44450">
              <a:solidFill>
                <a:srgbClr val="FF0000"/>
              </a:solidFill>
              <a:round/>
              <a:headEnd/>
              <a:tailEnd type="triangle" w="med" len="med"/>
            </a:ln>
          </p:spPr>
          <p:txBody>
            <a:bodyPr/>
            <a:lstStyle/>
            <a:p>
              <a:pPr>
                <a:defRPr/>
              </a:pPr>
              <a:endParaRPr lang="en-US">
                <a:solidFill>
                  <a:srgbClr val="000000"/>
                </a:solidFill>
              </a:endParaRPr>
            </a:p>
          </p:txBody>
        </p:sp>
        <p:sp>
          <p:nvSpPr>
            <p:cNvPr id="29742" name="Line 96"/>
            <p:cNvSpPr>
              <a:spLocks noChangeShapeType="1"/>
            </p:cNvSpPr>
            <p:nvPr/>
          </p:nvSpPr>
          <p:spPr bwMode="auto">
            <a:xfrm rot="19800000" flipV="1">
              <a:off x="4968" y="3285"/>
              <a:ext cx="0" cy="480"/>
            </a:xfrm>
            <a:prstGeom prst="line">
              <a:avLst/>
            </a:prstGeom>
            <a:noFill/>
            <a:ln w="44450">
              <a:solidFill>
                <a:srgbClr val="FF0000"/>
              </a:solidFill>
              <a:round/>
              <a:headEnd/>
              <a:tailEnd type="triangle" w="med" len="med"/>
            </a:ln>
          </p:spPr>
          <p:txBody>
            <a:bodyPr/>
            <a:lstStyle/>
            <a:p>
              <a:pPr>
                <a:defRPr/>
              </a:pPr>
              <a:endParaRPr lang="en-US">
                <a:solidFill>
                  <a:srgbClr val="000000"/>
                </a:solidFill>
              </a:endParaRPr>
            </a:p>
          </p:txBody>
        </p:sp>
        <p:sp>
          <p:nvSpPr>
            <p:cNvPr id="29743" name="Line 97"/>
            <p:cNvSpPr>
              <a:spLocks noChangeShapeType="1"/>
            </p:cNvSpPr>
            <p:nvPr/>
          </p:nvSpPr>
          <p:spPr bwMode="auto">
            <a:xfrm rot="5400000" flipV="1">
              <a:off x="5328" y="3492"/>
              <a:ext cx="0" cy="480"/>
            </a:xfrm>
            <a:prstGeom prst="line">
              <a:avLst/>
            </a:prstGeom>
            <a:noFill/>
            <a:ln w="44450">
              <a:solidFill>
                <a:srgbClr val="FF0000"/>
              </a:solidFill>
              <a:round/>
              <a:headEnd/>
              <a:tailEnd type="triangle" w="med" len="med"/>
            </a:ln>
          </p:spPr>
          <p:txBody>
            <a:bodyPr/>
            <a:lstStyle/>
            <a:p>
              <a:pPr>
                <a:defRPr/>
              </a:pPr>
              <a:endParaRPr lang="en-US">
                <a:solidFill>
                  <a:srgbClr val="000000"/>
                </a:solidFill>
              </a:endParaRPr>
            </a:p>
          </p:txBody>
        </p:sp>
        <p:sp>
          <p:nvSpPr>
            <p:cNvPr id="29744" name="Line 98"/>
            <p:cNvSpPr>
              <a:spLocks noChangeShapeType="1"/>
            </p:cNvSpPr>
            <p:nvPr/>
          </p:nvSpPr>
          <p:spPr bwMode="auto">
            <a:xfrm rot="1800000" flipV="1">
              <a:off x="5208" y="3285"/>
              <a:ext cx="0" cy="480"/>
            </a:xfrm>
            <a:prstGeom prst="line">
              <a:avLst/>
            </a:prstGeom>
            <a:noFill/>
            <a:ln w="44450">
              <a:solidFill>
                <a:srgbClr val="FF0000"/>
              </a:solidFill>
              <a:round/>
              <a:headEnd/>
              <a:tailEnd type="triangle" w="med" len="med"/>
            </a:ln>
          </p:spPr>
          <p:txBody>
            <a:bodyPr/>
            <a:lstStyle/>
            <a:p>
              <a:pPr>
                <a:defRPr/>
              </a:pPr>
              <a:endParaRPr lang="en-US">
                <a:solidFill>
                  <a:srgbClr val="000000"/>
                </a:solidFill>
              </a:endParaRPr>
            </a:p>
          </p:txBody>
        </p:sp>
        <p:sp>
          <p:nvSpPr>
            <p:cNvPr id="29745" name="Line 99"/>
            <p:cNvSpPr>
              <a:spLocks noChangeShapeType="1"/>
            </p:cNvSpPr>
            <p:nvPr/>
          </p:nvSpPr>
          <p:spPr bwMode="auto">
            <a:xfrm rot="2700000">
              <a:off x="4521" y="3744"/>
              <a:ext cx="1152" cy="0"/>
            </a:xfrm>
            <a:prstGeom prst="line">
              <a:avLst/>
            </a:prstGeom>
            <a:noFill/>
            <a:ln w="25400">
              <a:solidFill>
                <a:srgbClr val="00CC00"/>
              </a:solidFill>
              <a:prstDash val="sysDot"/>
              <a:round/>
              <a:headEnd/>
              <a:tailEnd/>
            </a:ln>
          </p:spPr>
          <p:txBody>
            <a:bodyPr/>
            <a:lstStyle/>
            <a:p>
              <a:pPr>
                <a:defRPr/>
              </a:pPr>
              <a:endParaRPr lang="en-US">
                <a:solidFill>
                  <a:srgbClr val="000000"/>
                </a:solidFill>
              </a:endParaRPr>
            </a:p>
          </p:txBody>
        </p:sp>
      </p:grpSp>
      <p:sp>
        <p:nvSpPr>
          <p:cNvPr id="29729" name="Line 100"/>
          <p:cNvSpPr>
            <a:spLocks noChangeShapeType="1"/>
          </p:cNvSpPr>
          <p:nvPr/>
        </p:nvSpPr>
        <p:spPr bwMode="auto">
          <a:xfrm rot="19800000" flipV="1">
            <a:off x="3933825" y="2438400"/>
            <a:ext cx="0" cy="762000"/>
          </a:xfrm>
          <a:prstGeom prst="line">
            <a:avLst/>
          </a:prstGeom>
          <a:noFill/>
          <a:ln w="38100">
            <a:solidFill>
              <a:srgbClr val="FF0000"/>
            </a:solidFill>
            <a:round/>
            <a:headEnd/>
            <a:tailEnd type="triangle" w="med" len="med"/>
          </a:ln>
        </p:spPr>
        <p:txBody>
          <a:bodyPr/>
          <a:lstStyle/>
          <a:p>
            <a:pPr>
              <a:defRPr/>
            </a:pPr>
            <a:endParaRPr lang="en-US">
              <a:solidFill>
                <a:srgbClr val="000000"/>
              </a:solidFill>
            </a:endParaRPr>
          </a:p>
        </p:txBody>
      </p:sp>
      <p:sp>
        <p:nvSpPr>
          <p:cNvPr id="29730" name="Text Box 101"/>
          <p:cNvSpPr txBox="1">
            <a:spLocks noChangeArrowheads="1"/>
          </p:cNvSpPr>
          <p:nvPr/>
        </p:nvSpPr>
        <p:spPr bwMode="auto">
          <a:xfrm>
            <a:off x="6767513" y="5418138"/>
            <a:ext cx="908050" cy="336550"/>
          </a:xfrm>
          <a:prstGeom prst="rect">
            <a:avLst/>
          </a:prstGeom>
          <a:noFill/>
          <a:ln w="9525">
            <a:noFill/>
            <a:miter lim="800000"/>
            <a:headEnd/>
            <a:tailEnd/>
          </a:ln>
        </p:spPr>
        <p:txBody>
          <a:bodyPr wrap="none" anchor="ctr">
            <a:spAutoFit/>
          </a:bodyPr>
          <a:lstStyle/>
          <a:p>
            <a:pPr algn="ctr">
              <a:defRPr/>
            </a:pPr>
            <a:r>
              <a:rPr lang="en-US" altLang="en-US" sz="1600" b="0">
                <a:solidFill>
                  <a:srgbClr val="000000"/>
                </a:solidFill>
              </a:rPr>
              <a:t>650 ms.</a:t>
            </a:r>
          </a:p>
        </p:txBody>
      </p:sp>
      <p:sp>
        <p:nvSpPr>
          <p:cNvPr id="29731" name="Oval 102"/>
          <p:cNvSpPr>
            <a:spLocks noChangeArrowheads="1"/>
          </p:cNvSpPr>
          <p:nvPr/>
        </p:nvSpPr>
        <p:spPr bwMode="auto">
          <a:xfrm>
            <a:off x="2133600" y="2209800"/>
            <a:ext cx="533400" cy="533400"/>
          </a:xfrm>
          <a:prstGeom prst="ellipse">
            <a:avLst/>
          </a:prstGeom>
          <a:noFill/>
          <a:ln w="31750">
            <a:solidFill>
              <a:srgbClr val="FFFF00"/>
            </a:solidFill>
            <a:prstDash val="sysDot"/>
            <a:round/>
            <a:headEnd/>
            <a:tailEnd/>
          </a:ln>
        </p:spPr>
        <p:txBody>
          <a:bodyPr wrap="none" anchor="ctr"/>
          <a:lstStyle/>
          <a:p>
            <a:pPr eaLnBrk="1" hangingPunct="1">
              <a:defRPr/>
            </a:pPr>
            <a:endParaRPr lang="en-US" altLang="en-US">
              <a:solidFill>
                <a:srgbClr val="000000"/>
              </a:solidFill>
            </a:endParaRPr>
          </a:p>
        </p:txBody>
      </p:sp>
      <p:sp>
        <p:nvSpPr>
          <p:cNvPr id="29732" name="Text Box 103"/>
          <p:cNvSpPr txBox="1">
            <a:spLocks noChangeArrowheads="1"/>
          </p:cNvSpPr>
          <p:nvPr/>
        </p:nvSpPr>
        <p:spPr bwMode="auto">
          <a:xfrm>
            <a:off x="2209801" y="2743200"/>
            <a:ext cx="371475" cy="260350"/>
          </a:xfrm>
          <a:prstGeom prst="rect">
            <a:avLst/>
          </a:prstGeom>
          <a:noFill/>
          <a:ln w="9525">
            <a:noFill/>
            <a:miter lim="800000"/>
            <a:headEnd/>
            <a:tailEnd/>
          </a:ln>
        </p:spPr>
        <p:txBody>
          <a:bodyPr wrap="none">
            <a:spAutoFit/>
          </a:bodyPr>
          <a:lstStyle/>
          <a:p>
            <a:pPr eaLnBrk="1" hangingPunct="1">
              <a:defRPr/>
            </a:pPr>
            <a:r>
              <a:rPr lang="en-US" altLang="en-US" sz="1100">
                <a:solidFill>
                  <a:srgbClr val="000000"/>
                </a:solidFill>
              </a:rPr>
              <a:t>RF</a:t>
            </a:r>
          </a:p>
        </p:txBody>
      </p:sp>
    </p:spTree>
    <p:extLst>
      <p:ext uri="{BB962C8B-B14F-4D97-AF65-F5344CB8AC3E}">
        <p14:creationId xmlns:p14="http://schemas.microsoft.com/office/powerpoint/2010/main" val="18849881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fade">
                                      <p:cBhvr>
                                        <p:cTn id="7" dur="500"/>
                                        <p:tgtEl>
                                          <p:spTgt spid="29699"/>
                                        </p:tgtEl>
                                      </p:cBhvr>
                                    </p:animEffect>
                                  </p:childTnLst>
                                </p:cTn>
                              </p:par>
                              <p:par>
                                <p:cTn id="8" presetID="10" presetClass="entr" presetSubtype="0" fill="hold" nodeType="withEffect">
                                  <p:stCondLst>
                                    <p:cond delay="0"/>
                                  </p:stCondLst>
                                  <p:childTnLst>
                                    <p:set>
                                      <p:cBhvr>
                                        <p:cTn id="9" dur="1" fill="hold">
                                          <p:stCondLst>
                                            <p:cond delay="0"/>
                                          </p:stCondLst>
                                        </p:cTn>
                                        <p:tgtEl>
                                          <p:spTgt spid="29699">
                                            <p:txEl>
                                              <p:pRg st="0" end="0"/>
                                            </p:txEl>
                                          </p:spTgt>
                                        </p:tgtEl>
                                        <p:attrNameLst>
                                          <p:attrName>style.visibility</p:attrName>
                                        </p:attrNameLst>
                                      </p:cBhvr>
                                      <p:to>
                                        <p:strVal val="visible"/>
                                      </p:to>
                                    </p:set>
                                    <p:animEffect transition="in" filter="fade">
                                      <p:cBhvr>
                                        <p:cTn id="10" dur="500"/>
                                        <p:tgtEl>
                                          <p:spTgt spid="2969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699">
                                            <p:txEl>
                                              <p:pRg st="1" end="1"/>
                                            </p:txEl>
                                          </p:spTgt>
                                        </p:tgtEl>
                                        <p:attrNameLst>
                                          <p:attrName>style.visibility</p:attrName>
                                        </p:attrNameLst>
                                      </p:cBhvr>
                                      <p:to>
                                        <p:strVal val="visible"/>
                                      </p:to>
                                    </p:set>
                                    <p:animEffect transition="in" filter="fade">
                                      <p:cBhvr>
                                        <p:cTn id="15" dur="500"/>
                                        <p:tgtEl>
                                          <p:spTgt spid="29699">
                                            <p:txEl>
                                              <p:pRg st="1" end="1"/>
                                            </p:txEl>
                                          </p:spTgt>
                                        </p:tgtEl>
                                      </p:cBhvr>
                                    </p:animEffect>
                                  </p:childTnLst>
                                </p:cTn>
                              </p:par>
                              <p:par>
                                <p:cTn id="16" presetID="15" presetClass="emph" presetSubtype="0" grpId="0" nodeType="withEffect">
                                  <p:stCondLst>
                                    <p:cond delay="0"/>
                                  </p:stCondLst>
                                  <p:iterate type="lt">
                                    <p:tmAbs val="25"/>
                                  </p:iterate>
                                  <p:childTnLst>
                                    <p:set>
                                      <p:cBhvr override="childStyle">
                                        <p:cTn id="17" dur="indefinite"/>
                                        <p:tgtEl>
                                          <p:spTgt spid="29711"/>
                                        </p:tgtEl>
                                        <p:attrNameLst>
                                          <p:attrName>style.fontWeight</p:attrName>
                                        </p:attrNameLst>
                                      </p:cBhvr>
                                      <p:to>
                                        <p:strVal val="bold"/>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699">
                                            <p:txEl>
                                              <p:pRg st="2" end="2"/>
                                            </p:txEl>
                                          </p:spTgt>
                                        </p:tgtEl>
                                        <p:attrNameLst>
                                          <p:attrName>style.visibility</p:attrName>
                                        </p:attrNameLst>
                                      </p:cBhvr>
                                      <p:to>
                                        <p:strVal val="visible"/>
                                      </p:to>
                                    </p:set>
                                    <p:animEffect transition="in" filter="fade">
                                      <p:cBhvr>
                                        <p:cTn id="22" dur="500"/>
                                        <p:tgtEl>
                                          <p:spTgt spid="29699">
                                            <p:txEl>
                                              <p:pRg st="2" end="2"/>
                                            </p:txEl>
                                          </p:spTgt>
                                        </p:tgtEl>
                                      </p:cBhvr>
                                    </p:animEffect>
                                  </p:childTnLst>
                                </p:cTn>
                              </p:par>
                              <p:par>
                                <p:cTn id="23" presetID="15" presetClass="emph" presetSubtype="0" grpId="0" nodeType="withEffect">
                                  <p:stCondLst>
                                    <p:cond delay="0"/>
                                  </p:stCondLst>
                                  <p:iterate type="lt">
                                    <p:tmAbs val="25"/>
                                  </p:iterate>
                                  <p:childTnLst>
                                    <p:set>
                                      <p:cBhvr override="childStyle">
                                        <p:cTn id="24" dur="indefinite"/>
                                        <p:tgtEl>
                                          <p:spTgt spid="29712"/>
                                        </p:tgtEl>
                                        <p:attrNameLst>
                                          <p:attrName>style.fontWeight</p:attrName>
                                        </p:attrNameLst>
                                      </p:cBhvr>
                                      <p:to>
                                        <p:strVal val="bold"/>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699">
                                            <p:txEl>
                                              <p:pRg st="3" end="3"/>
                                            </p:txEl>
                                          </p:spTgt>
                                        </p:tgtEl>
                                        <p:attrNameLst>
                                          <p:attrName>style.visibility</p:attrName>
                                        </p:attrNameLst>
                                      </p:cBhvr>
                                      <p:to>
                                        <p:strVal val="visible"/>
                                      </p:to>
                                    </p:set>
                                    <p:animEffect transition="in" filter="fade">
                                      <p:cBhvr>
                                        <p:cTn id="29" dur="500"/>
                                        <p:tgtEl>
                                          <p:spTgt spid="29699">
                                            <p:txEl>
                                              <p:pRg st="3" end="3"/>
                                            </p:txEl>
                                          </p:spTgt>
                                        </p:tgtEl>
                                      </p:cBhvr>
                                    </p:animEffect>
                                  </p:childTnLst>
                                </p:cTn>
                              </p:par>
                              <p:par>
                                <p:cTn id="30" presetID="15" presetClass="emph" presetSubtype="0" grpId="0" nodeType="withEffect">
                                  <p:stCondLst>
                                    <p:cond delay="0"/>
                                  </p:stCondLst>
                                  <p:iterate type="lt">
                                    <p:tmAbs val="25"/>
                                  </p:iterate>
                                  <p:childTnLst>
                                    <p:set>
                                      <p:cBhvr override="childStyle">
                                        <p:cTn id="31" dur="indefinite"/>
                                        <p:tgtEl>
                                          <p:spTgt spid="29713"/>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11" grpId="0"/>
      <p:bldP spid="29712" grpId="0"/>
      <p:bldP spid="297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29"/>
          <p:cNvSpPr txBox="1">
            <a:spLocks noChangeArrowheads="1"/>
          </p:cNvSpPr>
          <p:nvPr/>
        </p:nvSpPr>
        <p:spPr bwMode="auto">
          <a:xfrm>
            <a:off x="5913401" y="6324601"/>
            <a:ext cx="46694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None/>
              <a:defRPr/>
            </a:pPr>
            <a:r>
              <a:rPr lang="en-US" altLang="en-US" sz="1200" b="0" dirty="0">
                <a:solidFill>
                  <a:srgbClr val="000000"/>
                </a:solidFill>
              </a:rPr>
              <a:t>Freedman and Assad (2006); </a:t>
            </a:r>
            <a:r>
              <a:rPr lang="en-US" altLang="en-US" sz="1200" b="0" dirty="0">
                <a:solidFill>
                  <a:srgbClr val="000000"/>
                </a:solidFill>
                <a:latin typeface="Arial" charset="0"/>
                <a:cs typeface="Arial" charset="0"/>
              </a:rPr>
              <a:t>Swaminathan and Freedman (2012)</a:t>
            </a:r>
          </a:p>
        </p:txBody>
      </p:sp>
      <p:sp>
        <p:nvSpPr>
          <p:cNvPr id="27" name="Rectangle 26">
            <a:extLst>
              <a:ext uri="{FF2B5EF4-FFF2-40B4-BE49-F238E27FC236}">
                <a16:creationId xmlns:a16="http://schemas.microsoft.com/office/drawing/2014/main" id="{56B9392D-36EE-46A4-9FAB-B20439C61FDE}"/>
              </a:ext>
            </a:extLst>
          </p:cNvPr>
          <p:cNvSpPr/>
          <p:nvPr/>
        </p:nvSpPr>
        <p:spPr>
          <a:xfrm>
            <a:off x="914400" y="191731"/>
            <a:ext cx="10210800" cy="830997"/>
          </a:xfrm>
          <a:prstGeom prst="rect">
            <a:avLst/>
          </a:prstGeom>
        </p:spPr>
        <p:txBody>
          <a:bodyPr wrap="square">
            <a:spAutoFit/>
          </a:bodyPr>
          <a:lstStyle/>
          <a:p>
            <a:pPr algn="ctr">
              <a:spcBef>
                <a:spcPts val="0"/>
              </a:spcBef>
              <a:spcAft>
                <a:spcPts val="0"/>
              </a:spcAft>
              <a:defRPr/>
            </a:pPr>
            <a:r>
              <a:rPr lang="en-US" sz="2400" dirty="0">
                <a:solidFill>
                  <a:srgbClr val="000000"/>
                </a:solidFill>
              </a:rPr>
              <a:t>Neurons in LIP show abstract encoding of learned categories. MT shows veridical tuning for motion direction tuning, not category. </a:t>
            </a:r>
          </a:p>
        </p:txBody>
      </p:sp>
      <p:sp>
        <p:nvSpPr>
          <p:cNvPr id="28" name="Text Box 4">
            <a:extLst>
              <a:ext uri="{FF2B5EF4-FFF2-40B4-BE49-F238E27FC236}">
                <a16:creationId xmlns:a16="http://schemas.microsoft.com/office/drawing/2014/main" id="{C9D6D21F-6BDD-401A-8ECB-D1BC8B251B76}"/>
              </a:ext>
            </a:extLst>
          </p:cNvPr>
          <p:cNvSpPr txBox="1">
            <a:spLocks noChangeArrowheads="1"/>
          </p:cNvSpPr>
          <p:nvPr/>
        </p:nvSpPr>
        <p:spPr bwMode="auto">
          <a:xfrm>
            <a:off x="4280382" y="1676400"/>
            <a:ext cx="376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r>
              <a:rPr lang="en-US" altLang="en-US" sz="1800" dirty="0">
                <a:solidFill>
                  <a:srgbClr val="000000"/>
                </a:solidFill>
                <a:latin typeface="Helvetica" panose="020B0604020202020204" pitchFamily="34" charset="0"/>
              </a:rPr>
              <a:t>Delayed Match To Category Task</a:t>
            </a:r>
          </a:p>
        </p:txBody>
      </p:sp>
      <p:pic>
        <p:nvPicPr>
          <p:cNvPr id="44036" name="Picture 2" descr="C:\anl\for Berk\lip_cat1.jpg"/>
          <p:cNvPicPr>
            <a:picLocks noChangeAspect="1" noChangeArrowheads="1"/>
          </p:cNvPicPr>
          <p:nvPr/>
        </p:nvPicPr>
        <p:blipFill>
          <a:blip r:embed="rId3" cstate="print"/>
          <a:srcRect b="7385"/>
          <a:stretch>
            <a:fillRect/>
          </a:stretch>
        </p:blipFill>
        <p:spPr bwMode="auto">
          <a:xfrm>
            <a:off x="918154" y="2189923"/>
            <a:ext cx="4533083" cy="2643985"/>
          </a:xfrm>
          <a:prstGeom prst="rect">
            <a:avLst/>
          </a:prstGeom>
          <a:noFill/>
          <a:ln w="9525">
            <a:noFill/>
            <a:miter lim="800000"/>
            <a:headEnd/>
            <a:tailEnd/>
          </a:ln>
        </p:spPr>
      </p:pic>
      <p:pic>
        <p:nvPicPr>
          <p:cNvPr id="44037" name="Picture 2" descr="C:\anl\for Berk\lip_cat2.jpg"/>
          <p:cNvPicPr>
            <a:picLocks noChangeAspect="1" noChangeArrowheads="1"/>
          </p:cNvPicPr>
          <p:nvPr/>
        </p:nvPicPr>
        <p:blipFill rotWithShape="1">
          <a:blip r:embed="rId4" cstate="print"/>
          <a:srcRect t="88253" b="-7185"/>
          <a:stretch/>
        </p:blipFill>
        <p:spPr bwMode="auto">
          <a:xfrm>
            <a:off x="914400" y="4785836"/>
            <a:ext cx="4533083" cy="540815"/>
          </a:xfrm>
          <a:prstGeom prst="rect">
            <a:avLst/>
          </a:prstGeom>
          <a:noFill/>
          <a:ln w="9525">
            <a:noFill/>
            <a:miter lim="800000"/>
            <a:headEnd/>
            <a:tailEnd/>
          </a:ln>
        </p:spPr>
      </p:pic>
      <p:sp>
        <p:nvSpPr>
          <p:cNvPr id="29" name="Text Box 3774">
            <a:extLst>
              <a:ext uri="{FF2B5EF4-FFF2-40B4-BE49-F238E27FC236}">
                <a16:creationId xmlns:a16="http://schemas.microsoft.com/office/drawing/2014/main" id="{AA6C4A56-CA17-48AC-914B-5883CB16B63E}"/>
              </a:ext>
            </a:extLst>
          </p:cNvPr>
          <p:cNvSpPr txBox="1">
            <a:spLocks noChangeArrowheads="1"/>
          </p:cNvSpPr>
          <p:nvPr/>
        </p:nvSpPr>
        <p:spPr bwMode="auto">
          <a:xfrm>
            <a:off x="4040987" y="2460331"/>
            <a:ext cx="929527" cy="363177"/>
          </a:xfrm>
          <a:prstGeom prst="rect">
            <a:avLst/>
          </a:prstGeom>
          <a:solidFill>
            <a:srgbClr val="FFFF00"/>
          </a:solidFill>
          <a:ln w="9525">
            <a:noFill/>
            <a:miter lim="800000"/>
            <a:headEnd/>
            <a:tailEnd/>
          </a:ln>
        </p:spPr>
        <p:txBody>
          <a:bodyPr tIns="27432" bIns="27432">
            <a:spAutoFit/>
          </a:bodyPr>
          <a:lstStyle/>
          <a:p>
            <a:pPr algn="ctr" eaLnBrk="1" hangingPunct="1">
              <a:defRPr/>
            </a:pPr>
            <a:r>
              <a:rPr lang="en-US" altLang="en-US" sz="2000" dirty="0">
                <a:solidFill>
                  <a:srgbClr val="000000"/>
                </a:solidFill>
              </a:rPr>
              <a:t>LIP</a:t>
            </a:r>
          </a:p>
        </p:txBody>
      </p:sp>
      <p:sp>
        <p:nvSpPr>
          <p:cNvPr id="44038" name="Text Box 3773"/>
          <p:cNvSpPr txBox="1">
            <a:spLocks noChangeArrowheads="1"/>
          </p:cNvSpPr>
          <p:nvPr/>
        </p:nvSpPr>
        <p:spPr bwMode="auto">
          <a:xfrm>
            <a:off x="2317967" y="2120074"/>
            <a:ext cx="777875" cy="292100"/>
          </a:xfrm>
          <a:prstGeom prst="rect">
            <a:avLst/>
          </a:prstGeom>
          <a:noFill/>
          <a:ln w="9525">
            <a:noFill/>
            <a:miter lim="800000"/>
            <a:headEnd/>
            <a:tailEnd/>
          </a:ln>
        </p:spPr>
        <p:txBody>
          <a:bodyPr wrap="none">
            <a:spAutoFit/>
          </a:bodyPr>
          <a:lstStyle/>
          <a:p>
            <a:pPr eaLnBrk="1" hangingPunct="1">
              <a:defRPr/>
            </a:pPr>
            <a:r>
              <a:rPr lang="en-US" altLang="en-US" sz="1300" dirty="0">
                <a:solidFill>
                  <a:srgbClr val="000000"/>
                </a:solidFill>
              </a:rPr>
              <a:t>Sample</a:t>
            </a:r>
          </a:p>
        </p:txBody>
      </p:sp>
      <p:sp>
        <p:nvSpPr>
          <p:cNvPr id="44039" name="Text Box 3774"/>
          <p:cNvSpPr txBox="1">
            <a:spLocks noChangeArrowheads="1"/>
          </p:cNvSpPr>
          <p:nvPr/>
        </p:nvSpPr>
        <p:spPr bwMode="auto">
          <a:xfrm>
            <a:off x="3533989" y="2120074"/>
            <a:ext cx="630238" cy="292100"/>
          </a:xfrm>
          <a:prstGeom prst="rect">
            <a:avLst/>
          </a:prstGeom>
          <a:noFill/>
          <a:ln w="9525">
            <a:noFill/>
            <a:miter lim="800000"/>
            <a:headEnd/>
            <a:tailEnd/>
          </a:ln>
        </p:spPr>
        <p:txBody>
          <a:bodyPr wrap="none">
            <a:spAutoFit/>
          </a:bodyPr>
          <a:lstStyle/>
          <a:p>
            <a:pPr eaLnBrk="1" hangingPunct="1">
              <a:defRPr/>
            </a:pPr>
            <a:r>
              <a:rPr lang="en-US" altLang="en-US" sz="1300" dirty="0">
                <a:solidFill>
                  <a:srgbClr val="000000"/>
                </a:solidFill>
              </a:rPr>
              <a:t>Delay</a:t>
            </a:r>
          </a:p>
        </p:txBody>
      </p:sp>
      <p:sp>
        <p:nvSpPr>
          <p:cNvPr id="44040" name="Text Box 3775"/>
          <p:cNvSpPr txBox="1">
            <a:spLocks noChangeArrowheads="1"/>
          </p:cNvSpPr>
          <p:nvPr/>
        </p:nvSpPr>
        <p:spPr bwMode="auto">
          <a:xfrm>
            <a:off x="4527767" y="2120074"/>
            <a:ext cx="517525" cy="292100"/>
          </a:xfrm>
          <a:prstGeom prst="rect">
            <a:avLst/>
          </a:prstGeom>
          <a:noFill/>
          <a:ln w="9525">
            <a:noFill/>
            <a:miter lim="800000"/>
            <a:headEnd/>
            <a:tailEnd/>
          </a:ln>
        </p:spPr>
        <p:txBody>
          <a:bodyPr wrap="none">
            <a:spAutoFit/>
          </a:bodyPr>
          <a:lstStyle/>
          <a:p>
            <a:pPr eaLnBrk="1" hangingPunct="1">
              <a:defRPr/>
            </a:pPr>
            <a:r>
              <a:rPr lang="en-US" altLang="en-US" sz="1300" dirty="0">
                <a:solidFill>
                  <a:srgbClr val="000000"/>
                </a:solidFill>
              </a:rPr>
              <a:t>Test</a:t>
            </a:r>
          </a:p>
        </p:txBody>
      </p:sp>
      <p:grpSp>
        <p:nvGrpSpPr>
          <p:cNvPr id="17" name="Group 85">
            <a:extLst>
              <a:ext uri="{FF2B5EF4-FFF2-40B4-BE49-F238E27FC236}">
                <a16:creationId xmlns:a16="http://schemas.microsoft.com/office/drawing/2014/main" id="{07B2A3BA-9095-470B-8DD0-B7F7F24CE9AC}"/>
              </a:ext>
            </a:extLst>
          </p:cNvPr>
          <p:cNvGrpSpPr>
            <a:grpSpLocks noChangeAspect="1"/>
          </p:cNvGrpSpPr>
          <p:nvPr/>
        </p:nvGrpSpPr>
        <p:grpSpPr bwMode="auto">
          <a:xfrm>
            <a:off x="1752600" y="5290815"/>
            <a:ext cx="1397000" cy="1408112"/>
            <a:chOff x="1818825" y="17068800"/>
            <a:chExt cx="2793869" cy="2816751"/>
          </a:xfrm>
        </p:grpSpPr>
        <p:sp>
          <p:nvSpPr>
            <p:cNvPr id="18" name="Line 24">
              <a:extLst>
                <a:ext uri="{FF2B5EF4-FFF2-40B4-BE49-F238E27FC236}">
                  <a16:creationId xmlns:a16="http://schemas.microsoft.com/office/drawing/2014/main" id="{4001590A-1FD6-4AA5-94A9-1F13EA63BECF}"/>
                </a:ext>
              </a:extLst>
            </p:cNvPr>
            <p:cNvSpPr>
              <a:spLocks noChangeAspect="1" noChangeShapeType="1"/>
            </p:cNvSpPr>
            <p:nvPr/>
          </p:nvSpPr>
          <p:spPr bwMode="auto">
            <a:xfrm rot="15300000" flipV="1">
              <a:off x="2525278" y="17938477"/>
              <a:ext cx="0" cy="1408987"/>
            </a:xfrm>
            <a:prstGeom prst="line">
              <a:avLst/>
            </a:prstGeom>
            <a:noFill/>
            <a:ln w="50800">
              <a:solidFill>
                <a:srgbClr val="0000FF"/>
              </a:solidFill>
              <a:round/>
              <a:headEnd/>
              <a:tailEnd type="triangle" w="med" len="med"/>
            </a:ln>
          </p:spPr>
          <p:txBody>
            <a:bodyPr/>
            <a:lstStyle/>
            <a:p>
              <a:pPr>
                <a:defRPr/>
              </a:pPr>
              <a:endParaRPr lang="en-US">
                <a:solidFill>
                  <a:srgbClr val="000000"/>
                </a:solidFill>
              </a:endParaRPr>
            </a:p>
          </p:txBody>
        </p:sp>
        <p:sp>
          <p:nvSpPr>
            <p:cNvPr id="23" name="Line 26">
              <a:extLst>
                <a:ext uri="{FF2B5EF4-FFF2-40B4-BE49-F238E27FC236}">
                  <a16:creationId xmlns:a16="http://schemas.microsoft.com/office/drawing/2014/main" id="{A1DF90BB-6F1F-4A8B-97C0-AAED39E352D4}"/>
                </a:ext>
              </a:extLst>
            </p:cNvPr>
            <p:cNvSpPr>
              <a:spLocks noChangeAspect="1" noChangeShapeType="1"/>
            </p:cNvSpPr>
            <p:nvPr/>
          </p:nvSpPr>
          <p:spPr bwMode="auto">
            <a:xfrm rot="18900000" flipV="1">
              <a:off x="2721848" y="17320703"/>
              <a:ext cx="0" cy="1335394"/>
            </a:xfrm>
            <a:prstGeom prst="line">
              <a:avLst/>
            </a:prstGeom>
            <a:noFill/>
            <a:ln w="50800">
              <a:solidFill>
                <a:srgbClr val="0000FF"/>
              </a:solidFill>
              <a:round/>
              <a:headEnd/>
              <a:tailEnd type="triangle" w="med" len="med"/>
            </a:ln>
          </p:spPr>
          <p:txBody>
            <a:bodyPr/>
            <a:lstStyle/>
            <a:p>
              <a:pPr>
                <a:defRPr/>
              </a:pPr>
              <a:endParaRPr lang="en-US">
                <a:solidFill>
                  <a:srgbClr val="000000"/>
                </a:solidFill>
              </a:endParaRPr>
            </a:p>
          </p:txBody>
        </p:sp>
        <p:sp>
          <p:nvSpPr>
            <p:cNvPr id="24" name="Line 27">
              <a:extLst>
                <a:ext uri="{FF2B5EF4-FFF2-40B4-BE49-F238E27FC236}">
                  <a16:creationId xmlns:a16="http://schemas.microsoft.com/office/drawing/2014/main" id="{914AAFAC-59B8-4CBE-BA1A-4634515F7664}"/>
                </a:ext>
              </a:extLst>
            </p:cNvPr>
            <p:cNvSpPr>
              <a:spLocks noChangeAspect="1" noChangeShapeType="1"/>
            </p:cNvSpPr>
            <p:nvPr/>
          </p:nvSpPr>
          <p:spPr bwMode="auto">
            <a:xfrm rot="900000" flipV="1">
              <a:off x="3376264" y="17068800"/>
              <a:ext cx="0" cy="1408784"/>
            </a:xfrm>
            <a:prstGeom prst="line">
              <a:avLst/>
            </a:prstGeom>
            <a:noFill/>
            <a:ln w="50800">
              <a:solidFill>
                <a:srgbClr val="0000FF"/>
              </a:solidFill>
              <a:round/>
              <a:headEnd/>
              <a:tailEnd type="triangle" w="med" len="med"/>
            </a:ln>
          </p:spPr>
          <p:txBody>
            <a:bodyPr/>
            <a:lstStyle/>
            <a:p>
              <a:pPr>
                <a:defRPr/>
              </a:pPr>
              <a:endParaRPr lang="en-US">
                <a:solidFill>
                  <a:srgbClr val="000000"/>
                </a:solidFill>
              </a:endParaRPr>
            </a:p>
          </p:txBody>
        </p:sp>
        <p:sp>
          <p:nvSpPr>
            <p:cNvPr id="25" name="Line 28">
              <a:extLst>
                <a:ext uri="{FF2B5EF4-FFF2-40B4-BE49-F238E27FC236}">
                  <a16:creationId xmlns:a16="http://schemas.microsoft.com/office/drawing/2014/main" id="{52D70336-C8CF-4054-B9A7-E42F2715549F}"/>
                </a:ext>
              </a:extLst>
            </p:cNvPr>
            <p:cNvSpPr>
              <a:spLocks noChangeAspect="1" noChangeShapeType="1"/>
            </p:cNvSpPr>
            <p:nvPr/>
          </p:nvSpPr>
          <p:spPr bwMode="auto">
            <a:xfrm rot="4500000" flipV="1">
              <a:off x="3908968" y="17564882"/>
              <a:ext cx="0" cy="1407453"/>
            </a:xfrm>
            <a:prstGeom prst="line">
              <a:avLst/>
            </a:prstGeom>
            <a:noFill/>
            <a:ln w="50800">
              <a:solidFill>
                <a:srgbClr val="FF0000"/>
              </a:solidFill>
              <a:round/>
              <a:headEnd/>
              <a:tailEnd type="triangle" w="med" len="med"/>
            </a:ln>
          </p:spPr>
          <p:txBody>
            <a:bodyPr/>
            <a:lstStyle/>
            <a:p>
              <a:pPr>
                <a:defRPr/>
              </a:pPr>
              <a:endParaRPr lang="en-US">
                <a:solidFill>
                  <a:srgbClr val="000000"/>
                </a:solidFill>
              </a:endParaRPr>
            </a:p>
          </p:txBody>
        </p:sp>
        <p:sp>
          <p:nvSpPr>
            <p:cNvPr id="31" name="Line 32">
              <a:extLst>
                <a:ext uri="{FF2B5EF4-FFF2-40B4-BE49-F238E27FC236}">
                  <a16:creationId xmlns:a16="http://schemas.microsoft.com/office/drawing/2014/main" id="{8F14A716-662C-4CD3-81F4-2B67EA18FB61}"/>
                </a:ext>
              </a:extLst>
            </p:cNvPr>
            <p:cNvSpPr>
              <a:spLocks noChangeAspect="1" noChangeShapeType="1"/>
            </p:cNvSpPr>
            <p:nvPr/>
          </p:nvSpPr>
          <p:spPr bwMode="auto">
            <a:xfrm rot="8100000" flipV="1">
              <a:off x="3727286" y="18261992"/>
              <a:ext cx="0" cy="1476446"/>
            </a:xfrm>
            <a:prstGeom prst="line">
              <a:avLst/>
            </a:prstGeom>
            <a:noFill/>
            <a:ln w="50800">
              <a:solidFill>
                <a:srgbClr val="FF0000"/>
              </a:solidFill>
              <a:round/>
              <a:headEnd/>
              <a:tailEnd type="triangle" w="med" len="med"/>
            </a:ln>
          </p:spPr>
          <p:txBody>
            <a:bodyPr/>
            <a:lstStyle/>
            <a:p>
              <a:pPr>
                <a:defRPr/>
              </a:pPr>
              <a:endParaRPr lang="en-US">
                <a:solidFill>
                  <a:srgbClr val="000000"/>
                </a:solidFill>
              </a:endParaRPr>
            </a:p>
          </p:txBody>
        </p:sp>
        <p:sp>
          <p:nvSpPr>
            <p:cNvPr id="32" name="Line 34">
              <a:extLst>
                <a:ext uri="{FF2B5EF4-FFF2-40B4-BE49-F238E27FC236}">
                  <a16:creationId xmlns:a16="http://schemas.microsoft.com/office/drawing/2014/main" id="{570E5626-B355-4461-AA38-A2C73EF460B4}"/>
                </a:ext>
              </a:extLst>
            </p:cNvPr>
            <p:cNvSpPr>
              <a:spLocks noChangeAspect="1" noChangeShapeType="1"/>
            </p:cNvSpPr>
            <p:nvPr/>
          </p:nvSpPr>
          <p:spPr bwMode="auto">
            <a:xfrm rot="11700000" flipV="1">
              <a:off x="2995962" y="18478397"/>
              <a:ext cx="0" cy="1407154"/>
            </a:xfrm>
            <a:prstGeom prst="line">
              <a:avLst/>
            </a:prstGeom>
            <a:noFill/>
            <a:ln w="50800">
              <a:solidFill>
                <a:srgbClr val="FF0000"/>
              </a:solidFill>
              <a:round/>
              <a:headEnd/>
              <a:tailEnd type="triangle" w="med" len="med"/>
            </a:ln>
          </p:spPr>
          <p:txBody>
            <a:bodyPr/>
            <a:lstStyle/>
            <a:p>
              <a:pPr>
                <a:defRPr/>
              </a:pPr>
              <a:endParaRPr lang="en-US">
                <a:solidFill>
                  <a:srgbClr val="000000"/>
                </a:solidFill>
              </a:endParaRPr>
            </a:p>
          </p:txBody>
        </p:sp>
        <p:sp>
          <p:nvSpPr>
            <p:cNvPr id="33" name="Line 27">
              <a:extLst>
                <a:ext uri="{FF2B5EF4-FFF2-40B4-BE49-F238E27FC236}">
                  <a16:creationId xmlns:a16="http://schemas.microsoft.com/office/drawing/2014/main" id="{D4B2F8ED-4DB7-4E6B-A13D-3B811A5AA697}"/>
                </a:ext>
              </a:extLst>
            </p:cNvPr>
            <p:cNvSpPr>
              <a:spLocks noChangeAspect="1" noChangeShapeType="1"/>
            </p:cNvSpPr>
            <p:nvPr/>
          </p:nvSpPr>
          <p:spPr bwMode="auto">
            <a:xfrm rot="2700000" flipV="1">
              <a:off x="3780025" y="17059476"/>
              <a:ext cx="0" cy="1624887"/>
            </a:xfrm>
            <a:prstGeom prst="line">
              <a:avLst/>
            </a:prstGeom>
            <a:noFill/>
            <a:ln w="50800">
              <a:solidFill>
                <a:srgbClr val="009900"/>
              </a:solidFill>
              <a:prstDash val="sysDash"/>
              <a:round/>
              <a:headEnd/>
              <a:tailEnd/>
            </a:ln>
          </p:spPr>
          <p:txBody>
            <a:bodyPr/>
            <a:lstStyle/>
            <a:p>
              <a:pPr>
                <a:defRPr/>
              </a:pPr>
              <a:endParaRPr lang="en-US">
                <a:solidFill>
                  <a:srgbClr val="000000"/>
                </a:solidFill>
              </a:endParaRPr>
            </a:p>
          </p:txBody>
        </p:sp>
        <p:sp>
          <p:nvSpPr>
            <p:cNvPr id="34" name="Line 27">
              <a:extLst>
                <a:ext uri="{FF2B5EF4-FFF2-40B4-BE49-F238E27FC236}">
                  <a16:creationId xmlns:a16="http://schemas.microsoft.com/office/drawing/2014/main" id="{15C7C398-2C35-4A3F-A6DD-FCBD5EB5A9E5}"/>
                </a:ext>
              </a:extLst>
            </p:cNvPr>
            <p:cNvSpPr>
              <a:spLocks noChangeAspect="1" noChangeShapeType="1"/>
            </p:cNvSpPr>
            <p:nvPr/>
          </p:nvSpPr>
          <p:spPr bwMode="auto">
            <a:xfrm rot="13500000" flipV="1">
              <a:off x="2631269" y="18208445"/>
              <a:ext cx="0" cy="1624887"/>
            </a:xfrm>
            <a:prstGeom prst="line">
              <a:avLst/>
            </a:prstGeom>
            <a:noFill/>
            <a:ln w="50800">
              <a:solidFill>
                <a:srgbClr val="009900"/>
              </a:solidFill>
              <a:prstDash val="sysDash"/>
              <a:round/>
              <a:headEnd/>
              <a:tailEnd/>
            </a:ln>
          </p:spPr>
          <p:txBody>
            <a:bodyPr/>
            <a:lstStyle/>
            <a:p>
              <a:pPr>
                <a:defRPr/>
              </a:pPr>
              <a:endParaRPr lang="en-US">
                <a:solidFill>
                  <a:srgbClr val="000000"/>
                </a:solidFill>
              </a:endParaRPr>
            </a:p>
          </p:txBody>
        </p:sp>
      </p:grpSp>
      <p:pic>
        <p:nvPicPr>
          <p:cNvPr id="3" name="Picture 30">
            <a:extLst>
              <a:ext uri="{FF2B5EF4-FFF2-40B4-BE49-F238E27FC236}">
                <a16:creationId xmlns:a16="http://schemas.microsoft.com/office/drawing/2014/main" id="{E4B81C99-4478-D64B-F03B-FBBCF046DE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2950" y="2325688"/>
            <a:ext cx="5988050"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774">
            <a:extLst>
              <a:ext uri="{FF2B5EF4-FFF2-40B4-BE49-F238E27FC236}">
                <a16:creationId xmlns:a16="http://schemas.microsoft.com/office/drawing/2014/main" id="{C462B43F-9693-84A0-C71C-8E4A44F7B915}"/>
              </a:ext>
            </a:extLst>
          </p:cNvPr>
          <p:cNvSpPr txBox="1">
            <a:spLocks noChangeArrowheads="1"/>
          </p:cNvSpPr>
          <p:nvPr/>
        </p:nvSpPr>
        <p:spPr bwMode="auto">
          <a:xfrm>
            <a:off x="8610600" y="2438400"/>
            <a:ext cx="929527" cy="363177"/>
          </a:xfrm>
          <a:prstGeom prst="rect">
            <a:avLst/>
          </a:prstGeom>
          <a:solidFill>
            <a:srgbClr val="FFFF00"/>
          </a:solidFill>
          <a:ln w="9525">
            <a:noFill/>
            <a:miter lim="800000"/>
            <a:headEnd/>
            <a:tailEnd/>
          </a:ln>
        </p:spPr>
        <p:txBody>
          <a:bodyPr tIns="27432" bIns="27432">
            <a:spAutoFit/>
          </a:bodyPr>
          <a:lstStyle/>
          <a:p>
            <a:pPr algn="ctr" eaLnBrk="1" hangingPunct="1">
              <a:defRPr/>
            </a:pPr>
            <a:r>
              <a:rPr lang="en-US" altLang="en-US" sz="2000" dirty="0">
                <a:solidFill>
                  <a:srgbClr val="000000"/>
                </a:solidFill>
              </a:rPr>
              <a:t>MT</a:t>
            </a:r>
          </a:p>
        </p:txBody>
      </p:sp>
      <p:sp>
        <p:nvSpPr>
          <p:cNvPr id="5" name="Text Box 3773">
            <a:extLst>
              <a:ext uri="{FF2B5EF4-FFF2-40B4-BE49-F238E27FC236}">
                <a16:creationId xmlns:a16="http://schemas.microsoft.com/office/drawing/2014/main" id="{80CE281C-311D-29D4-65BB-DC4CA720A8EA}"/>
              </a:ext>
            </a:extLst>
          </p:cNvPr>
          <p:cNvSpPr txBox="1">
            <a:spLocks noChangeArrowheads="1"/>
          </p:cNvSpPr>
          <p:nvPr/>
        </p:nvSpPr>
        <p:spPr bwMode="auto">
          <a:xfrm>
            <a:off x="6950075" y="2133600"/>
            <a:ext cx="777875" cy="292100"/>
          </a:xfrm>
          <a:prstGeom prst="rect">
            <a:avLst/>
          </a:prstGeom>
          <a:noFill/>
          <a:ln w="9525">
            <a:noFill/>
            <a:miter lim="800000"/>
            <a:headEnd/>
            <a:tailEnd/>
          </a:ln>
        </p:spPr>
        <p:txBody>
          <a:bodyPr wrap="none">
            <a:spAutoFit/>
          </a:bodyPr>
          <a:lstStyle/>
          <a:p>
            <a:pPr eaLnBrk="1" hangingPunct="1">
              <a:defRPr/>
            </a:pPr>
            <a:r>
              <a:rPr lang="en-US" altLang="en-US" sz="1300" dirty="0">
                <a:solidFill>
                  <a:srgbClr val="000000"/>
                </a:solidFill>
              </a:rPr>
              <a:t>Sample</a:t>
            </a:r>
          </a:p>
        </p:txBody>
      </p:sp>
      <p:sp>
        <p:nvSpPr>
          <p:cNvPr id="6" name="Text Box 3774">
            <a:extLst>
              <a:ext uri="{FF2B5EF4-FFF2-40B4-BE49-F238E27FC236}">
                <a16:creationId xmlns:a16="http://schemas.microsoft.com/office/drawing/2014/main" id="{8A41BAFB-41BF-B1FD-741C-C588956ED387}"/>
              </a:ext>
            </a:extLst>
          </p:cNvPr>
          <p:cNvSpPr txBox="1">
            <a:spLocks noChangeArrowheads="1"/>
          </p:cNvSpPr>
          <p:nvPr/>
        </p:nvSpPr>
        <p:spPr bwMode="auto">
          <a:xfrm>
            <a:off x="8166097" y="2133600"/>
            <a:ext cx="630238" cy="292100"/>
          </a:xfrm>
          <a:prstGeom prst="rect">
            <a:avLst/>
          </a:prstGeom>
          <a:noFill/>
          <a:ln w="9525">
            <a:noFill/>
            <a:miter lim="800000"/>
            <a:headEnd/>
            <a:tailEnd/>
          </a:ln>
        </p:spPr>
        <p:txBody>
          <a:bodyPr wrap="none">
            <a:spAutoFit/>
          </a:bodyPr>
          <a:lstStyle/>
          <a:p>
            <a:pPr eaLnBrk="1" hangingPunct="1">
              <a:defRPr/>
            </a:pPr>
            <a:r>
              <a:rPr lang="en-US" altLang="en-US" sz="1300" dirty="0">
                <a:solidFill>
                  <a:srgbClr val="000000"/>
                </a:solidFill>
              </a:rPr>
              <a:t>Delay</a:t>
            </a:r>
          </a:p>
        </p:txBody>
      </p:sp>
      <p:sp>
        <p:nvSpPr>
          <p:cNvPr id="7" name="Text Box 3775">
            <a:extLst>
              <a:ext uri="{FF2B5EF4-FFF2-40B4-BE49-F238E27FC236}">
                <a16:creationId xmlns:a16="http://schemas.microsoft.com/office/drawing/2014/main" id="{8CF36E34-5E58-D0FE-4C7B-1EF276B890F7}"/>
              </a:ext>
            </a:extLst>
          </p:cNvPr>
          <p:cNvSpPr txBox="1">
            <a:spLocks noChangeArrowheads="1"/>
          </p:cNvSpPr>
          <p:nvPr/>
        </p:nvSpPr>
        <p:spPr bwMode="auto">
          <a:xfrm>
            <a:off x="9083675" y="2133600"/>
            <a:ext cx="517525" cy="292100"/>
          </a:xfrm>
          <a:prstGeom prst="rect">
            <a:avLst/>
          </a:prstGeom>
          <a:noFill/>
          <a:ln w="9525">
            <a:noFill/>
            <a:miter lim="800000"/>
            <a:headEnd/>
            <a:tailEnd/>
          </a:ln>
        </p:spPr>
        <p:txBody>
          <a:bodyPr wrap="none">
            <a:spAutoFit/>
          </a:bodyPr>
          <a:lstStyle/>
          <a:p>
            <a:pPr eaLnBrk="1" hangingPunct="1">
              <a:defRPr/>
            </a:pPr>
            <a:r>
              <a:rPr lang="en-US" altLang="en-US" sz="1300" dirty="0">
                <a:solidFill>
                  <a:srgbClr val="000000"/>
                </a:solidFill>
              </a:rPr>
              <a:t>Test</a:t>
            </a:r>
          </a:p>
        </p:txBody>
      </p:sp>
    </p:spTree>
    <p:extLst>
      <p:ext uri="{BB962C8B-B14F-4D97-AF65-F5344CB8AC3E}">
        <p14:creationId xmlns:p14="http://schemas.microsoft.com/office/powerpoint/2010/main" val="15285897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6B9392D-36EE-46A4-9FAB-B20439C61FDE}"/>
              </a:ext>
            </a:extLst>
          </p:cNvPr>
          <p:cNvSpPr/>
          <p:nvPr/>
        </p:nvSpPr>
        <p:spPr>
          <a:xfrm>
            <a:off x="381000" y="191731"/>
            <a:ext cx="11430000" cy="830997"/>
          </a:xfrm>
          <a:prstGeom prst="rect">
            <a:avLst/>
          </a:prstGeom>
        </p:spPr>
        <p:txBody>
          <a:bodyPr wrap="square">
            <a:spAutoFit/>
          </a:bodyPr>
          <a:lstStyle/>
          <a:p>
            <a:pPr algn="ctr">
              <a:spcBef>
                <a:spcPts val="0"/>
              </a:spcBef>
              <a:spcAft>
                <a:spcPts val="0"/>
              </a:spcAft>
              <a:defRPr/>
            </a:pPr>
            <a:r>
              <a:rPr lang="en-US" sz="2400" dirty="0">
                <a:solidFill>
                  <a:srgbClr val="000000"/>
                </a:solidFill>
              </a:rPr>
              <a:t>Activity across brain areas during motion category task spans a spectrum from direction to category encoding, and mixed category/direction tuning.</a:t>
            </a:r>
          </a:p>
        </p:txBody>
      </p:sp>
      <p:pic>
        <p:nvPicPr>
          <p:cNvPr id="6" name="Picture 5">
            <a:extLst>
              <a:ext uri="{FF2B5EF4-FFF2-40B4-BE49-F238E27FC236}">
                <a16:creationId xmlns:a16="http://schemas.microsoft.com/office/drawing/2014/main" id="{461F1DB1-A1F8-4DB2-C474-00482224A581}"/>
              </a:ext>
            </a:extLst>
          </p:cNvPr>
          <p:cNvPicPr>
            <a:picLocks noChangeAspect="1"/>
          </p:cNvPicPr>
          <p:nvPr/>
        </p:nvPicPr>
        <p:blipFill>
          <a:blip r:embed="rId3"/>
          <a:stretch>
            <a:fillRect/>
          </a:stretch>
        </p:blipFill>
        <p:spPr>
          <a:xfrm>
            <a:off x="-30255" y="1600503"/>
            <a:ext cx="12320586" cy="4003884"/>
          </a:xfrm>
          <a:prstGeom prst="rect">
            <a:avLst/>
          </a:prstGeom>
        </p:spPr>
      </p:pic>
      <p:sp>
        <p:nvSpPr>
          <p:cNvPr id="8" name="TextBox 7">
            <a:extLst>
              <a:ext uri="{FF2B5EF4-FFF2-40B4-BE49-F238E27FC236}">
                <a16:creationId xmlns:a16="http://schemas.microsoft.com/office/drawing/2014/main" id="{7F7F2076-D8E3-2A18-F63A-9313CE84F2D0}"/>
              </a:ext>
            </a:extLst>
          </p:cNvPr>
          <p:cNvSpPr txBox="1"/>
          <p:nvPr/>
        </p:nvSpPr>
        <p:spPr>
          <a:xfrm>
            <a:off x="4343400" y="5867400"/>
            <a:ext cx="4419600" cy="830997"/>
          </a:xfrm>
          <a:prstGeom prst="rect">
            <a:avLst/>
          </a:prstGeom>
          <a:noFill/>
        </p:spPr>
        <p:txBody>
          <a:bodyPr wrap="square">
            <a:spAutoFit/>
          </a:bodyPr>
          <a:lstStyle/>
          <a:p>
            <a:r>
              <a:rPr lang="en-US" sz="1600" b="0" i="0" dirty="0">
                <a:solidFill>
                  <a:srgbClr val="1D1C1D"/>
                </a:solidFill>
                <a:effectLst/>
                <a:latin typeface="Slack-Lato"/>
              </a:rPr>
              <a:t>Freedman &amp; Assad 2006 (LIP, MT)</a:t>
            </a:r>
            <a:r>
              <a:rPr lang="en-US" sz="1600" dirty="0"/>
              <a:t/>
            </a:r>
            <a:br>
              <a:rPr lang="en-US" sz="1600" dirty="0"/>
            </a:br>
            <a:r>
              <a:rPr lang="en-US" sz="1600" b="0" i="0" dirty="0">
                <a:solidFill>
                  <a:srgbClr val="1D1C1D"/>
                </a:solidFill>
                <a:effectLst/>
                <a:latin typeface="Slack-Lato"/>
              </a:rPr>
              <a:t>Zhou, Mohan, &amp; Freedman 2022 (MST, LIP)</a:t>
            </a:r>
            <a:r>
              <a:rPr lang="en-US" sz="1600" dirty="0"/>
              <a:t/>
            </a:r>
            <a:br>
              <a:rPr lang="en-US" sz="1600" dirty="0"/>
            </a:br>
            <a:r>
              <a:rPr lang="en-US" sz="1600" b="0" i="0" dirty="0">
                <a:solidFill>
                  <a:srgbClr val="1D1C1D"/>
                </a:solidFill>
                <a:effectLst/>
                <a:latin typeface="Slack-Lato"/>
              </a:rPr>
              <a:t>Swaminathan &amp; Freedman 2012  (LIP, PFC)</a:t>
            </a:r>
            <a:endParaRPr lang="en-US" sz="1600" dirty="0"/>
          </a:p>
        </p:txBody>
      </p:sp>
      <p:sp>
        <p:nvSpPr>
          <p:cNvPr id="10" name="TextBox 9">
            <a:extLst>
              <a:ext uri="{FF2B5EF4-FFF2-40B4-BE49-F238E27FC236}">
                <a16:creationId xmlns:a16="http://schemas.microsoft.com/office/drawing/2014/main" id="{E06843E0-90BA-1255-CEEC-93FD0ED63F60}"/>
              </a:ext>
            </a:extLst>
          </p:cNvPr>
          <p:cNvSpPr txBox="1"/>
          <p:nvPr/>
        </p:nvSpPr>
        <p:spPr>
          <a:xfrm>
            <a:off x="8763000" y="6144399"/>
            <a:ext cx="3962400" cy="584775"/>
          </a:xfrm>
          <a:prstGeom prst="rect">
            <a:avLst/>
          </a:prstGeom>
          <a:noFill/>
        </p:spPr>
        <p:txBody>
          <a:bodyPr wrap="square">
            <a:spAutoFit/>
          </a:bodyPr>
          <a:lstStyle/>
          <a:p>
            <a:r>
              <a:rPr lang="en-US" sz="1600" b="0" i="0" dirty="0" err="1">
                <a:solidFill>
                  <a:srgbClr val="1D1C1D"/>
                </a:solidFill>
                <a:effectLst/>
                <a:latin typeface="Slack-Lato"/>
              </a:rPr>
              <a:t>Peysakhovich</a:t>
            </a:r>
            <a:r>
              <a:rPr lang="en-US" sz="1600" b="0" i="0" dirty="0">
                <a:solidFill>
                  <a:srgbClr val="1D1C1D"/>
                </a:solidFill>
                <a:effectLst/>
                <a:latin typeface="Slack-Lato"/>
              </a:rPr>
              <a:t> et al 2023  (SC, LIP)</a:t>
            </a:r>
            <a:r>
              <a:rPr lang="en-US" sz="1600" dirty="0"/>
              <a:t/>
            </a:r>
            <a:br>
              <a:rPr lang="en-US" sz="1600" dirty="0"/>
            </a:br>
            <a:r>
              <a:rPr lang="en-US" sz="1600" b="0" i="0" dirty="0">
                <a:solidFill>
                  <a:srgbClr val="1D1C1D"/>
                </a:solidFill>
                <a:effectLst/>
                <a:latin typeface="Slack-Lato"/>
              </a:rPr>
              <a:t>Matt Rosen et al, unpublished (FEF)</a:t>
            </a:r>
            <a:endParaRPr lang="en-US" sz="1600" dirty="0"/>
          </a:p>
        </p:txBody>
      </p:sp>
    </p:spTree>
    <p:extLst>
      <p:ext uri="{BB962C8B-B14F-4D97-AF65-F5344CB8AC3E}">
        <p14:creationId xmlns:p14="http://schemas.microsoft.com/office/powerpoint/2010/main" val="18678000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626F89-D2D7-4DCA-B910-5B97C0536639}"/>
              </a:ext>
            </a:extLst>
          </p:cNvPr>
          <p:cNvSpPr txBox="1"/>
          <p:nvPr/>
        </p:nvSpPr>
        <p:spPr>
          <a:xfrm>
            <a:off x="838200" y="1752600"/>
            <a:ext cx="10820400" cy="954107"/>
          </a:xfrm>
          <a:prstGeom prst="rect">
            <a:avLst/>
          </a:prstGeom>
          <a:noFill/>
        </p:spPr>
        <p:txBody>
          <a:bodyPr wrap="square" rtlCol="0">
            <a:spAutoFit/>
          </a:bodyPr>
          <a:lstStyle/>
          <a:p>
            <a:r>
              <a:rPr lang="en-US" sz="2800" b="0" dirty="0"/>
              <a:t>As we have examined more spatial, attentional, and saccadic regions, we have found stronger abstract categorical encoding.</a:t>
            </a:r>
          </a:p>
        </p:txBody>
      </p:sp>
    </p:spTree>
    <p:extLst>
      <p:ext uri="{BB962C8B-B14F-4D97-AF65-F5344CB8AC3E}">
        <p14:creationId xmlns:p14="http://schemas.microsoft.com/office/powerpoint/2010/main" val="14508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38720</TotalTime>
  <Words>1010</Words>
  <Application>Microsoft Office PowerPoint</Application>
  <PresentationFormat>Widescreen</PresentationFormat>
  <Paragraphs>157</Paragraphs>
  <Slides>24</Slides>
  <Notes>23</Notes>
  <HiddenSlides>0</HiddenSlides>
  <MMClips>3</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24</vt:i4>
      </vt:variant>
    </vt:vector>
  </HeadingPairs>
  <TitlesOfParts>
    <vt:vector size="34" baseType="lpstr">
      <vt:lpstr>Arial</vt:lpstr>
      <vt:lpstr>Calibri</vt:lpstr>
      <vt:lpstr>Calibri Light</vt:lpstr>
      <vt:lpstr>Gotham Book</vt:lpstr>
      <vt:lpstr>Helvetica</vt:lpstr>
      <vt:lpstr>Slack-Lato</vt:lpstr>
      <vt:lpstr>1_Default Design</vt:lpstr>
      <vt:lpstr>4_Office Theme</vt:lpstr>
      <vt:lpstr>2_Default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Harvard Medical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J. Freedman</dc:creator>
  <cp:lastModifiedBy>David Freedman</cp:lastModifiedBy>
  <cp:revision>1903</cp:revision>
  <cp:lastPrinted>2019-11-06T22:24:20Z</cp:lastPrinted>
  <dcterms:created xsi:type="dcterms:W3CDTF">2005-05-11T18:25:31Z</dcterms:created>
  <dcterms:modified xsi:type="dcterms:W3CDTF">2023-10-05T14:58:42Z</dcterms:modified>
</cp:coreProperties>
</file>